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4"/>
  </p:notesMasterIdLst>
  <p:sldIdLst>
    <p:sldId id="477" r:id="rId5"/>
    <p:sldId id="599" r:id="rId6"/>
    <p:sldId id="617" r:id="rId7"/>
    <p:sldId id="571" r:id="rId8"/>
    <p:sldId id="596" r:id="rId9"/>
    <p:sldId id="570" r:id="rId10"/>
    <p:sldId id="635" r:id="rId11"/>
    <p:sldId id="264" r:id="rId12"/>
    <p:sldId id="317" r:id="rId13"/>
    <p:sldId id="318" r:id="rId14"/>
    <p:sldId id="320" r:id="rId15"/>
    <p:sldId id="340" r:id="rId16"/>
    <p:sldId id="341" r:id="rId17"/>
    <p:sldId id="319" r:id="rId18"/>
    <p:sldId id="322" r:id="rId19"/>
    <p:sldId id="324" r:id="rId20"/>
    <p:sldId id="323" r:id="rId21"/>
    <p:sldId id="326" r:id="rId22"/>
    <p:sldId id="325" r:id="rId23"/>
    <p:sldId id="328" r:id="rId24"/>
    <p:sldId id="329" r:id="rId25"/>
    <p:sldId id="636" r:id="rId26"/>
    <p:sldId id="637" r:id="rId27"/>
    <p:sldId id="657" r:id="rId28"/>
    <p:sldId id="659" r:id="rId29"/>
    <p:sldId id="638" r:id="rId30"/>
    <p:sldId id="640" r:id="rId31"/>
    <p:sldId id="639" r:id="rId32"/>
    <p:sldId id="642" r:id="rId33"/>
    <p:sldId id="643" r:id="rId34"/>
    <p:sldId id="644" r:id="rId35"/>
    <p:sldId id="646" r:id="rId36"/>
    <p:sldId id="647" r:id="rId37"/>
    <p:sldId id="648" r:id="rId38"/>
    <p:sldId id="649" r:id="rId39"/>
    <p:sldId id="650" r:id="rId40"/>
    <p:sldId id="651" r:id="rId41"/>
    <p:sldId id="652" r:id="rId42"/>
    <p:sldId id="653" r:id="rId43"/>
    <p:sldId id="654" r:id="rId44"/>
    <p:sldId id="655" r:id="rId45"/>
    <p:sldId id="327" r:id="rId46"/>
    <p:sldId id="331" r:id="rId47"/>
    <p:sldId id="334" r:id="rId48"/>
    <p:sldId id="335" r:id="rId49"/>
    <p:sldId id="336" r:id="rId50"/>
    <p:sldId id="337" r:id="rId51"/>
    <p:sldId id="338" r:id="rId52"/>
    <p:sldId id="29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4A04D4-F26C-E25B-34D3-21D3D7846BEF}" name="Qiang Fu" initials="QF" userId="S::qifu@microsoft.com::265c1797-e2d9-4849-8d11-17c0428f239f" providerId="AD"/>
  <p188:author id="{0E6ED4E5-ED4D-CA00-DF63-A430EA22E9B8}" name="Shi Han" initials="SH" userId="S::shihan@microsoft.com::9cdeb153-ec0e-4d0f-a1ae-3d5c5f1d2d7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0E1"/>
    <a:srgbClr val="E2F5E5"/>
    <a:srgbClr val="E4E5F0"/>
    <a:srgbClr val="D1D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92789" autoAdjust="0"/>
  </p:normalViewPr>
  <p:slideViewPr>
    <p:cSldViewPr snapToGrid="0">
      <p:cViewPr varScale="1">
        <p:scale>
          <a:sx n="118" d="100"/>
          <a:sy n="118" d="100"/>
        </p:scale>
        <p:origin x="896" y="2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D8FFA-B418-4DCF-8B59-21D37EC26749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AF908-8383-449C-B39B-E043306DD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5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CN" sz="18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线上的观众朋友们，大家晚上好！欢迎来到</a:t>
            </a:r>
            <a:r>
              <a:rPr lang="en-US" altLang="zh-CN" sz="18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AI TIME </a:t>
            </a:r>
            <a:r>
              <a:rPr lang="zh-TW" altLang="zh-CN" sz="18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直播间！</a:t>
            </a:r>
            <a:r>
              <a:rPr lang="zh-CN" altLang="zh-CN" sz="18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我是今天的兼职主持人</a:t>
            </a:r>
            <a:r>
              <a:rPr lang="zh-TW" altLang="zh-CN" sz="18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毛海涛。今天的主题是</a:t>
            </a:r>
            <a:r>
              <a:rPr lang="zh-TW" altLang="zh-CN" sz="1800" b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TW" altLang="zh-CN" sz="1800" b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宋体" panose="02010600030101010101" pitchFamily="2" charset="-122"/>
                <a:ea typeface="PMingLiU" panose="02020500000000000000" pitchFamily="18" charset="-120"/>
                <a:cs typeface="宋体" panose="02010600030101010101" pitchFamily="2" charset="-122"/>
              </a:rPr>
              <a:t>023 </a:t>
            </a:r>
            <a:r>
              <a:rPr lang="zh-TW" altLang="zh-CN" sz="1800" b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WSDM</a:t>
            </a:r>
            <a:r>
              <a:rPr lang="zh-TW" altLang="zh-CN" sz="1800" b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宋体" panose="02010600030101010101" pitchFamily="2" charset="-122"/>
                <a:ea typeface="PMingLiU" panose="02020500000000000000" pitchFamily="18" charset="-120"/>
                <a:cs typeface="宋体" panose="02010600030101010101" pitchFamily="2" charset="-122"/>
              </a:rPr>
              <a:t> </a:t>
            </a:r>
            <a:r>
              <a:rPr lang="zh-TW" altLang="zh-CN" sz="1800" b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CUP</a:t>
            </a:r>
            <a:r>
              <a:rPr lang="zh-CN" altLang="en-US" sz="1800" b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排序</a:t>
            </a:r>
            <a:r>
              <a:rPr lang="zh-TW" altLang="zh-CN" sz="1800" b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学习赛题详解</a:t>
            </a:r>
            <a:r>
              <a:rPr lang="en-US" altLang="zh-TW" sz="18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TW" altLang="zh-CN" sz="18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希望大家能在今晚有所收获。</a:t>
            </a:r>
            <a:endParaRPr lang="zh-CN" altLang="zh-CN" sz="1800" b="1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8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Learning to Rank (LTR) aims to measure documents’ relevance </a:t>
            </a:r>
            <a:r>
              <a:rPr lang="en-US" altLang="zh-CN" dirty="0" err="1"/>
              <a:t>w.r.t.</a:t>
            </a:r>
            <a:r>
              <a:rPr lang="en-US" altLang="zh-CN" dirty="0"/>
              <a:t> queries.</a:t>
            </a:r>
          </a:p>
          <a:p>
            <a:r>
              <a:rPr lang="en-US" altLang="zh-CN" dirty="0"/>
              <a:t>It is a popular research topic which has much applications in web search engines, e-commerce, and multiple different streaming services.</a:t>
            </a:r>
          </a:p>
          <a:p>
            <a:r>
              <a:rPr lang="en-US" altLang="zh-CN" dirty="0"/>
              <a:t>However, it is hard to obtain the expert annotation relevance score since it is expensive and label-intensive. </a:t>
            </a:r>
          </a:p>
          <a:p>
            <a:endParaRPr lang="en-US" altLang="zh-CN" dirty="0"/>
          </a:p>
          <a:p>
            <a:r>
              <a:rPr lang="en-US" altLang="zh-CN" dirty="0"/>
              <a:t>Then we turn out to use the implicit user feedback, the click instead of the annotated relevance score.</a:t>
            </a:r>
          </a:p>
          <a:p>
            <a:r>
              <a:rPr lang="en-US" altLang="zh-CN" dirty="0"/>
              <a:t>However, click is biased on the displayed feature, which may leads to a biased system</a:t>
            </a:r>
          </a:p>
          <a:p>
            <a:endParaRPr lang="en-US" altLang="zh-CN" dirty="0"/>
          </a:p>
          <a:p>
            <a:r>
              <a:rPr lang="en-US" altLang="zh-CN" dirty="0"/>
              <a:t>Then Unbiased learning to rank is propose to learn an unbiased model based on the click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09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38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Then we would like to introduce what is our ideal dataset should be, the the real-world problems we are facing and how we build our dataset correspondingly.</a:t>
            </a:r>
          </a:p>
          <a:p>
            <a:endParaRPr lang="en-US" dirty="0">
              <a:cs typeface="Calibri"/>
            </a:endParaRPr>
          </a:p>
          <a:p>
            <a:r>
              <a:rPr lang="en-US" altLang="zh-CN" sz="1200" b="1" dirty="0">
                <a:cs typeface="Calibri Light"/>
              </a:rPr>
              <a:t>Real-world Challenge &amp; our dataset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44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the real-world scenario, we </a:t>
            </a:r>
          </a:p>
          <a:p>
            <a:r>
              <a:rPr lang="en-US" altLang="zh-CN" dirty="0"/>
              <a:t>Take an example, Unbiased learning to Rank also utilize the text information in query and documents. Therefore, we should can use the pretrain-finetune technique with the attention-based big model.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59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49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9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Query Reformulation, click, first click, skip, final click, slip off count, slip off count After click, Dwelling Time, Displayed time, Displayed Count, Displayed Time on Top/Middle/Bottom Screen, Displayed Count on Top/Middle/Bottom Screen, Last click, Reverse Displayed Count.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73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词表那个事情应该怎么说</a:t>
            </a:r>
            <a:endParaRPr lang="en-US" altLang="zh-CN" dirty="0"/>
          </a:p>
          <a:p>
            <a:r>
              <a:rPr lang="en-US" altLang="zh-CN" dirty="0"/>
              <a:t>Notice that, there are some research on the large-language mode in learning to rank, however, only from the industry perspective, no open dataset is available.</a:t>
            </a:r>
          </a:p>
          <a:p>
            <a:endParaRPr lang="en-US" altLang="zh-CN" dirty="0"/>
          </a:p>
          <a:p>
            <a:r>
              <a:rPr lang="en-US" altLang="zh-CN" dirty="0"/>
              <a:t>Drawback: inconvenient model transfer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7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09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CN" sz="2400" kern="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在正式开始之前呢，我先简单介绍一下AI TIME, AI TIME源起于2019年，旨在发扬科学思辨精神，邀请各界人士对人工智能理论、算法和场景应用的本质问题进行探索，加强思想碰撞，链接全球AI学者、行业专家和爱好者，希望以辩论的形式，探讨人工智能和人类未来之间的矛盾，探索人工智能领域的未来。AI TIME希望为大家提供一个非正式的，轻松的环境，让大家坐下来思辨讨论。希望大家从不同角度探讨AI，让AI的真理越辩越明。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380D2-3C85-5540-8F8B-089A49ED9BE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5787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94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33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58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61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8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64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05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00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240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7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CN" sz="1800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自成办至今，AITIME已经举办了AI TIME目前已经超过400万人次观看，也产生了一大批粉丝。</a:t>
            </a:r>
            <a:endParaRPr lang="zh-CN" altLang="zh-CN" sz="1800" kern="1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380D2-3C85-5540-8F8B-089A49ED9BE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0230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58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411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08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40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386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686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781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787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1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1) No ULTR algorithms provide satisfying results since they only take the position-related biases into consideration. </a:t>
            </a:r>
          </a:p>
          <a:p>
            <a:r>
              <a:rPr lang="en-US" altLang="zh-CN" dirty="0"/>
              <a:t>(2) The DLA algorithm performs best across all algorithms, showing its robustness on the real dataset. (3) The naive algorithm shows comparable performance with IPW, even better than REM and </a:t>
            </a:r>
            <a:r>
              <a:rPr lang="en-US" altLang="zh-CN" dirty="0" err="1"/>
              <a:t>PairD</a:t>
            </a:r>
            <a:r>
              <a:rPr lang="en-US" altLang="zh-CN" dirty="0"/>
              <a:t>. It reveals that real-world user feedback can be more complex than synthetic feedback generated with specific user behavior assumptions like position-dependent click model [18].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34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CN" sz="1800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大家可以通过添加我们的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等线" panose="02010600030101010101" pitchFamily="2" charset="-122"/>
                <a:cs typeface="等线" panose="02010600030101010101" pitchFamily="2" charset="-122"/>
              </a:rPr>
              <a:t>“</a:t>
            </a:r>
            <a:r>
              <a:rPr lang="zh-TW" altLang="zh-CN" sz="1800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等线" panose="02010600030101010101" pitchFamily="2" charset="-122"/>
                <a:cs typeface="等线" panose="02010600030101010101" pitchFamily="2" charset="-122"/>
              </a:rPr>
              <a:t>A</a:t>
            </a:r>
            <a:r>
              <a:rPr lang="zh-TW" altLang="zh-CN" sz="1800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助手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等线" panose="02010600030101010101" pitchFamily="2" charset="-122"/>
                <a:cs typeface="等线" panose="02010600030101010101" pitchFamily="2" charset="-122"/>
              </a:rPr>
              <a:t>”,</a:t>
            </a:r>
            <a:r>
              <a:rPr lang="zh-TW" altLang="zh-CN" sz="1800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回复关键字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PhD</a:t>
            </a:r>
            <a:r>
              <a:rPr lang="zh-TW" altLang="zh-CN" sz="1800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，就会有小伙伴拉你进群，结束后，大家也可以在群中继续讨论交流。</a:t>
            </a:r>
            <a:endParaRPr lang="en-US" altLang="zh-TW" sz="1800" kern="1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也欢迎大家关注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AI TIME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论道公众号和微博账号持续关注我们的活动，也有王琦的精彩报告等待大家去发现</a:t>
            </a:r>
            <a:endParaRPr lang="zh-CN" altLang="zh-CN" sz="1800" kern="1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reason for DLA works well is that DLA algorithms in the further algorithm.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139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main purpose of these guidelines is to reduce the amount of disagreement across expert annotators.</a:t>
            </a:r>
          </a:p>
          <a:p>
            <a:r>
              <a:rPr lang="en-US" altLang="zh-CN" dirty="0"/>
              <a:t>Limitation here is that, for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44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the </a:t>
            </a:r>
            <a:r>
              <a:rPr lang="en-US" altLang="zh-CN" dirty="0" err="1"/>
              <a:t>img</a:t>
            </a:r>
            <a:r>
              <a:rPr lang="en-US" altLang="zh-CN" dirty="0"/>
              <a:t> should be redraw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059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1200" dirty="0"/>
              <a:t>Causal Discovery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sz="12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200" dirty="0"/>
              <a:t>Multi-task Learning</a:t>
            </a:r>
            <a:endParaRPr lang="zh-CN" altLang="en-US" sz="11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00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我作为我们</a:t>
            </a:r>
            <a:r>
              <a:rPr lang="en-US" altLang="zh-CN" dirty="0"/>
              <a:t>AI TIME</a:t>
            </a:r>
            <a:r>
              <a:rPr lang="zh-CN" altLang="en-US" dirty="0"/>
              <a:t>志愿者的一分子，我也宣传一下我们的太魔人组织。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380D2-3C85-5540-8F8B-089A49ED9BE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7475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30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7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AF908-8383-449C-B39B-E043306DD0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2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1860-EB8D-4B6F-A3D1-220ADEA02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590986-E3F5-4C6D-B654-C24EBBEF8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EE877-E493-4B84-BD35-CED686D7D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CFEB-B92B-4C20-A2C7-A2052B0EE8B0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D4D42-1AEF-46BD-B8F3-7FB618EC2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5FE42-34E5-4C44-9B8D-6E766E857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0C9DB-37BD-4B9C-9A30-F4A6C6A4B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26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BB896-BA5A-4E33-B543-CFEA7C871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173051-7FEA-4262-A93F-B29AA3973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14574-0F8A-4688-8812-E916CE93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CFEB-B92B-4C20-A2C7-A2052B0EE8B0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16676-4F9E-4D92-9FD5-2FD968B7A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AF623-5132-4673-8B6E-67C3CA98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0C9DB-37BD-4B9C-9A30-F4A6C6A4B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4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04F0B2-9283-4C94-A7EA-37ACA9541D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B7B8E-66FD-4153-8FB4-EB1911575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3A0A1-61C1-4969-B7C0-D3BF9E20C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CFEB-B92B-4C20-A2C7-A2052B0EE8B0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C231D-7A17-4E9F-ADA2-D4ABDD68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C2863-B06C-4C46-843A-4EE54258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0C9DB-37BD-4B9C-9A30-F4A6C6A4B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3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23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26DC-F892-46DA-AED5-3116A4C6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4CAF9-8D01-460C-9A35-F680EDE7B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AAB87-7126-4085-84B0-0C384F263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CFEB-B92B-4C20-A2C7-A2052B0EE8B0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BEB60-EFAB-4597-9925-0A224267C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FC852-F03A-41BD-8A6E-C3A0E0D85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0C9DB-37BD-4B9C-9A30-F4A6C6A4B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9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3AD44-06AB-4DF3-A520-80A1D3FF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9E8E3-71DB-4068-A2D9-7B59BB5E1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A0860-CBB2-41BE-8B3C-AA5450E7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CFEB-B92B-4C20-A2C7-A2052B0EE8B0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DA91F-B123-40BA-A850-7CF0868FD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8A4E-6D3A-4942-84D9-15A67C4B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0C9DB-37BD-4B9C-9A30-F4A6C6A4B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1BAA6-8D44-4F57-90BE-5D2F9B08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2E24-800E-41AC-954D-FD6FC0DFAD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BD783-3318-4A39-8CDB-F84001C6D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F5288-C41C-42D5-B4F6-F69D8A2EB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CFEB-B92B-4C20-A2C7-A2052B0EE8B0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986BA-6A73-4268-991C-ECF2C52A1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DDAD0-496F-4056-AA7E-1D8907941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0C9DB-37BD-4B9C-9A30-F4A6C6A4B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59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39ACE-F352-458E-859A-D28C51199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6B4E9-B7D5-43D5-ACEE-3B16727D1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8F107-C4CE-415E-B8B2-E7BE4E719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42B287-78F2-418E-86EF-C0B5B03041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800101-BAC8-4378-941B-B170C29971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CF1B58-CF61-47E7-977C-C6E8C4E7D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CFEB-B92B-4C20-A2C7-A2052B0EE8B0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DF4852-EB21-4123-9A79-2CA376CCA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A93866-1146-404B-9C50-8F08972D1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0C9DB-37BD-4B9C-9A30-F4A6C6A4B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6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2A48-8E43-481B-B781-4A42B7251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64C40-936D-440A-B5FE-92A8186DC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CFEB-B92B-4C20-A2C7-A2052B0EE8B0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CA6344-9006-43BF-B08D-12FAFCFA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69468B-A414-4D4C-B4F0-F8CE8523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0C9DB-37BD-4B9C-9A30-F4A6C6A4B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86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7B294-5453-40EF-8BD1-63A3792D1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CFEB-B92B-4C20-A2C7-A2052B0EE8B0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D41308-92C3-4952-9A16-7CB008FF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2D63-4CDD-4826-9F0E-498BF3F2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0C9DB-37BD-4B9C-9A30-F4A6C6A4B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77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6CC9E-FDCD-48FE-BD41-69A89D09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697AE-90B4-438F-B890-812C159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29790-F540-4B2C-A91F-29C1ED0E8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662CC-B107-48D4-B06B-0B2D88CCF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CFEB-B92B-4C20-A2C7-A2052B0EE8B0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0D091-13DF-4616-9FFF-E412D993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DD917-D35E-42C4-8445-E59F634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0C9DB-37BD-4B9C-9A30-F4A6C6A4B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52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F0F3-2FF1-4FEF-9071-3E6CC894D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5B866D-898E-4223-A91B-69CA407D09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6C238-14BF-4289-AAE0-642BBADBE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B0219-5A0C-4BA4-AB1C-C8A63BAB3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CFEB-B92B-4C20-A2C7-A2052B0EE8B0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8AB21-1C3C-4E2C-83B3-A5C01FFA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303F5-0526-4A92-96F7-2066F4D0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0C9DB-37BD-4B9C-9A30-F4A6C6A4B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9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C88445-C0D6-4C51-9F6A-7D6F04FA2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63092-076C-40B6-8B48-C564509C7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F49AC-89CF-46E1-9449-3AED60FA5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ACFEB-B92B-4C20-A2C7-A2052B0EE8B0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C200C-2B33-4C05-BE59-12BBE299D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7B0A-E89D-42AE-92D5-0FAD21B3A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0C9DB-37BD-4B9C-9A30-F4A6C6A4B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1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5.tif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3410037" y="1649603"/>
            <a:ext cx="8781963" cy="1871903"/>
          </a:xfrm>
          <a:custGeom>
            <a:avLst/>
            <a:gdLst/>
            <a:ahLst/>
            <a:cxnLst/>
            <a:rect l="l" t="t" r="r" b="b"/>
            <a:pathLst>
              <a:path w="6586815" h="1404000">
                <a:moveTo>
                  <a:pt x="810600" y="0"/>
                </a:moveTo>
                <a:lnTo>
                  <a:pt x="6586815" y="0"/>
                </a:lnTo>
                <a:lnTo>
                  <a:pt x="6586815" y="1404000"/>
                </a:lnTo>
                <a:lnTo>
                  <a:pt x="0" y="1404000"/>
                </a:lnTo>
                <a:close/>
              </a:path>
            </a:pathLst>
          </a:custGeom>
          <a:solidFill>
            <a:srgbClr val="836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Normal" panose="020B0500000000000000" pitchFamily="34" charset="-122"/>
              <a:ea typeface="思源黑体 CN Normal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" name="矩形 6"/>
          <p:cNvSpPr/>
          <p:nvPr/>
        </p:nvSpPr>
        <p:spPr>
          <a:xfrm>
            <a:off x="-35" y="3417829"/>
            <a:ext cx="8432200" cy="1871903"/>
          </a:xfrm>
          <a:custGeom>
            <a:avLst/>
            <a:gdLst/>
            <a:ahLst/>
            <a:cxnLst/>
            <a:rect l="l" t="t" r="r" b="b"/>
            <a:pathLst>
              <a:path w="4284268" h="1404000">
                <a:moveTo>
                  <a:pt x="0" y="0"/>
                </a:moveTo>
                <a:lnTo>
                  <a:pt x="4284268" y="0"/>
                </a:lnTo>
                <a:lnTo>
                  <a:pt x="3473668" y="1404000"/>
                </a:lnTo>
                <a:lnTo>
                  <a:pt x="0" y="1404000"/>
                </a:lnTo>
                <a:close/>
              </a:path>
            </a:pathLst>
          </a:custGeom>
          <a:solidFill>
            <a:srgbClr val="836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Normal" panose="020B0500000000000000" pitchFamily="34" charset="-122"/>
              <a:ea typeface="思源黑体 CN Normal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4" name="矩形 7"/>
          <p:cNvSpPr/>
          <p:nvPr/>
        </p:nvSpPr>
        <p:spPr>
          <a:xfrm>
            <a:off x="789270" y="1917079"/>
            <a:ext cx="10612684" cy="3023843"/>
          </a:xfrm>
          <a:custGeom>
            <a:avLst/>
            <a:gdLst/>
            <a:ahLst/>
            <a:cxnLst/>
            <a:rect l="l" t="t" r="r" b="b"/>
            <a:pathLst>
              <a:path w="7959928" h="2268000">
                <a:moveTo>
                  <a:pt x="0" y="0"/>
                </a:moveTo>
                <a:lnTo>
                  <a:pt x="7959928" y="0"/>
                </a:lnTo>
                <a:lnTo>
                  <a:pt x="6650498" y="2268000"/>
                </a:lnTo>
                <a:lnTo>
                  <a:pt x="0" y="2268000"/>
                </a:lnTo>
                <a:close/>
              </a:path>
            </a:pathLst>
          </a:custGeom>
          <a:solidFill>
            <a:srgbClr val="4E2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思源黑体 CN Normal" panose="020B0500000000000000" pitchFamily="34" charset="-122"/>
              <a:ea typeface="思源黑体 CN Normal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560070" y="1917065"/>
            <a:ext cx="11492865" cy="5349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defTabSz="457200" fontAlgn="auto">
              <a:lnSpc>
                <a:spcPct val="150000"/>
              </a:lnSpc>
            </a:pPr>
            <a:r>
              <a:rPr lang="en-US" altLang="zh-CN" sz="2400" b="1" kern="0" spc="600" dirty="0">
                <a:solidFill>
                  <a:schemeClr val="bg1"/>
                </a:solidFill>
                <a:latin typeface="微软雅黑" charset="0"/>
                <a:ea typeface="微软雅黑" charset="0"/>
                <a:cs typeface="汉仪文黑" panose="00020600040101010101" charset="-122"/>
                <a:sym typeface="+mn-ea"/>
              </a:rPr>
              <a:t> </a:t>
            </a:r>
            <a:endParaRPr lang="zh-CN" altLang="en-US" sz="2400" b="1" i="1" kern="0" spc="600" dirty="0">
              <a:solidFill>
                <a:schemeClr val="bg1"/>
              </a:solidFill>
              <a:latin typeface="微软雅黑" charset="0"/>
              <a:ea typeface="微软雅黑" charset="0"/>
              <a:cs typeface="汉仪文黑" panose="00020600040101010101" charset="-122"/>
              <a:sym typeface="+mn-ea"/>
            </a:endParaRPr>
          </a:p>
          <a:p>
            <a:pPr lvl="0" algn="ctr" defTabSz="457200" fontAlgn="auto">
              <a:lnSpc>
                <a:spcPct val="150000"/>
              </a:lnSpc>
            </a:pPr>
            <a:r>
              <a:rPr lang="en-US" altLang="zh-CN" sz="4400" b="1" i="1" kern="0" spc="600" dirty="0">
                <a:solidFill>
                  <a:schemeClr val="bg1"/>
                </a:solidFill>
                <a:latin typeface="微软雅黑" charset="0"/>
                <a:ea typeface="微软雅黑" charset="0"/>
                <a:cs typeface="汉仪文黑" panose="00020600040101010101" charset="-122"/>
                <a:sym typeface="+mn-ea"/>
              </a:rPr>
              <a:t>2023 WSDM CUP </a:t>
            </a:r>
            <a:r>
              <a:rPr lang="zh-CN" altLang="en-US" sz="4400" b="1" i="1" kern="0" spc="600" dirty="0">
                <a:solidFill>
                  <a:schemeClr val="bg1"/>
                </a:solidFill>
                <a:latin typeface="微软雅黑" charset="0"/>
                <a:ea typeface="微软雅黑" charset="0"/>
                <a:cs typeface="汉仪文黑" panose="00020600040101010101" charset="-122"/>
                <a:sym typeface="+mn-ea"/>
              </a:rPr>
              <a:t>排序学习赛题详解</a:t>
            </a:r>
          </a:p>
          <a:p>
            <a:pPr lvl="0" algn="ctr" defTabSz="457200" fontAlgn="auto">
              <a:lnSpc>
                <a:spcPct val="150000"/>
              </a:lnSpc>
            </a:pPr>
            <a:endParaRPr lang="zh-CN" altLang="en-US" sz="4400" b="1" kern="0" spc="600" dirty="0">
              <a:solidFill>
                <a:schemeClr val="bg1"/>
              </a:solidFill>
              <a:latin typeface="微软雅黑" charset="0"/>
              <a:ea typeface="微软雅黑" charset="0"/>
              <a:cs typeface="汉仪文黑" panose="00020600040101010101" charset="-122"/>
              <a:sym typeface="+mn-ea"/>
            </a:endParaRPr>
          </a:p>
          <a:p>
            <a:pPr lvl="0" algn="ctr" defTabSz="457200" fontAlgn="auto">
              <a:lnSpc>
                <a:spcPct val="150000"/>
              </a:lnSpc>
            </a:pPr>
            <a:endParaRPr lang="zh-CN" altLang="en-US" sz="3600" b="1" kern="0" spc="6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0" algn="l" defTabSz="457200" fontAlgn="auto">
              <a:lnSpc>
                <a:spcPct val="150000"/>
              </a:lnSpc>
            </a:pPr>
            <a:endParaRPr lang="zh-CN" altLang="en-US" sz="4800" b="1" i="1" kern="0" spc="600" dirty="0">
              <a:solidFill>
                <a:schemeClr val="bg1"/>
              </a:solidFill>
              <a:latin typeface="汉仪文黑" panose="00020600040101010101" charset="-122"/>
              <a:ea typeface="汉仪文黑" panose="00020600040101010101" charset="-122"/>
              <a:cs typeface="汉仪文黑" panose="00020600040101010101" charset="-122"/>
              <a:sym typeface="+mn-ea"/>
            </a:endParaRPr>
          </a:p>
          <a:p>
            <a:pPr lvl="0" algn="ctr" defTabSz="457200" fontAlgn="auto">
              <a:lnSpc>
                <a:spcPct val="150000"/>
              </a:lnSpc>
            </a:pPr>
            <a:endParaRPr lang="zh-CN" altLang="en-US" sz="3600" b="1" i="1" kern="0" spc="600" dirty="0">
              <a:solidFill>
                <a:schemeClr val="bg1"/>
              </a:solidFill>
              <a:latin typeface="汉仪文黑" panose="00020600040101010101" charset="-122"/>
              <a:ea typeface="汉仪文黑" panose="00020600040101010101" charset="-122"/>
              <a:cs typeface="汉仪文黑" panose="00020600040101010101" charset="-122"/>
              <a:sym typeface="+mn-ea"/>
            </a:endParaRPr>
          </a:p>
        </p:txBody>
      </p:sp>
      <p:pic>
        <p:nvPicPr>
          <p:cNvPr id="13" name="图片 12" descr="微信图片_201909241523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700" y="-233045"/>
            <a:ext cx="1363345" cy="136334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681622" y="5285740"/>
            <a:ext cx="1917513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hangingPunct="0"/>
            <a:r>
              <a:rPr lang="en-US" altLang="zh-CN" sz="2400" b="1" kern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10</a:t>
            </a:r>
            <a:r>
              <a:rPr lang="zh-CN" altLang="en-US" sz="2400" b="1" kern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月</a:t>
            </a:r>
            <a:r>
              <a:rPr lang="en-US" altLang="zh-CN" sz="2400" b="1" kern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19</a:t>
            </a:r>
            <a:r>
              <a:rPr lang="zh-CN" altLang="en-US" sz="2400" b="1" kern="0" dirty="0"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日</a:t>
            </a:r>
            <a:r>
              <a:rPr lang="zh-CN" altLang="en-US" sz="2400" b="1" kern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  </a:t>
            </a:r>
          </a:p>
          <a:p>
            <a:pPr algn="ctr" hangingPunct="0"/>
            <a:r>
              <a:rPr lang="en-US" sz="2400" b="1" kern="0" dirty="0"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20</a:t>
            </a:r>
            <a:r>
              <a:rPr lang="en-US" sz="2400" b="1" kern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:00-21:00</a:t>
            </a:r>
          </a:p>
        </p:txBody>
      </p:sp>
      <p:pic>
        <p:nvPicPr>
          <p:cNvPr id="5" name="图片 4" descr="0e262e59691e16ea926e62dad34fdc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60" y="154940"/>
            <a:ext cx="1572260" cy="587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17770" y="6242685"/>
            <a:ext cx="7035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FFFF"/>
                </a:solidFill>
                <a:effectLst/>
                <a:latin typeface="SourceHanSansSC-Regular-subset109"/>
                <a:sym typeface="+mn-ea"/>
              </a:rPr>
              <a:t>助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637405" y="624268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71AD-6228-4537-A1B2-934F4242D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858" y="1295401"/>
            <a:ext cx="10370283" cy="2133599"/>
          </a:xfrm>
        </p:spPr>
        <p:txBody>
          <a:bodyPr>
            <a:normAutofit/>
          </a:bodyPr>
          <a:lstStyle/>
          <a:p>
            <a:r>
              <a:rPr lang="en-US" sz="4400" b="1" dirty="0">
                <a:cs typeface="Calibri Light"/>
              </a:rPr>
              <a:t>A brief introduction on learning to rank tasks</a:t>
            </a:r>
          </a:p>
        </p:txBody>
      </p:sp>
    </p:spTree>
    <p:extLst>
      <p:ext uri="{BB962C8B-B14F-4D97-AF65-F5344CB8AC3E}">
        <p14:creationId xmlns:p14="http://schemas.microsoft.com/office/powerpoint/2010/main" val="3652029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D27D5-E227-6C52-196F-9FA5DF6F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Brief Introduction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1C1648-2AB7-17DA-9090-65DC83918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07" y="1825623"/>
            <a:ext cx="5866096" cy="4888367"/>
          </a:xfr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Learning to Rank (LTR)</a:t>
            </a:r>
            <a:br>
              <a:rPr lang="en-US" altLang="zh-CN" b="1" dirty="0"/>
            </a:br>
            <a:r>
              <a:rPr lang="en-US" altLang="zh-CN" dirty="0"/>
              <a:t>rank the document with higher relevance to query higher position</a:t>
            </a:r>
          </a:p>
          <a:p>
            <a:endParaRPr lang="en-US" altLang="zh-CN" dirty="0"/>
          </a:p>
          <a:p>
            <a:r>
              <a:rPr lang="en-US" altLang="zh-CN" b="1" dirty="0"/>
              <a:t>Unbiased Learning to Rank (ULTR)</a:t>
            </a:r>
            <a:br>
              <a:rPr lang="en-US" altLang="zh-CN" b="1" dirty="0"/>
            </a:br>
            <a:r>
              <a:rPr lang="en-US" altLang="zh-CN" dirty="0"/>
              <a:t>Learn an ideal relevance model with biased click model</a:t>
            </a:r>
            <a:r>
              <a:rPr lang="en-US" altLang="zh-CN" b="1" dirty="0"/>
              <a:t> </a:t>
            </a:r>
          </a:p>
          <a:p>
            <a:endParaRPr lang="en-US" altLang="zh-CN" b="1" dirty="0"/>
          </a:p>
          <a:p>
            <a:r>
              <a:rPr lang="en-US" altLang="zh-CN" b="1" dirty="0"/>
              <a:t>Pre-train Language Model</a:t>
            </a:r>
            <a:br>
              <a:rPr lang="en-US" altLang="zh-CN" b="1" dirty="0"/>
            </a:br>
            <a:r>
              <a:rPr lang="en-US" altLang="zh-CN" dirty="0"/>
              <a:t>Learn a relevance model with the help of pretraining.</a:t>
            </a:r>
            <a:br>
              <a:rPr lang="en-US" altLang="zh-CN" b="1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CB08FB25-FA96-D23C-5B3A-899E4A632652}"/>
                  </a:ext>
                </a:extLst>
              </p:cNvPr>
              <p:cNvSpPr/>
              <p:nvPr/>
            </p:nvSpPr>
            <p:spPr>
              <a:xfrm>
                <a:off x="6814457" y="24946"/>
                <a:ext cx="2670629" cy="1074057"/>
              </a:xfrm>
              <a:prstGeom prst="roundRect">
                <a:avLst/>
              </a:prstGeom>
              <a:solidFill>
                <a:srgbClr val="E2F5E5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600" dirty="0">
                    <a:solidFill>
                      <a:schemeClr val="tx1"/>
                    </a:solidFill>
                  </a:rPr>
                  <a:t>Document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CB08FB25-FA96-D23C-5B3A-899E4A632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457" y="24946"/>
                <a:ext cx="2670629" cy="107405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D30F1E11-02A4-8A18-9E47-29B0EDFF47DA}"/>
                  </a:ext>
                </a:extLst>
              </p:cNvPr>
              <p:cNvSpPr/>
              <p:nvPr/>
            </p:nvSpPr>
            <p:spPr>
              <a:xfrm>
                <a:off x="6821713" y="1428693"/>
                <a:ext cx="2670629" cy="1074057"/>
              </a:xfrm>
              <a:prstGeom prst="roundRect">
                <a:avLst/>
              </a:prstGeom>
              <a:solidFill>
                <a:srgbClr val="FAE0E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600" dirty="0">
                    <a:solidFill>
                      <a:schemeClr val="tx1"/>
                    </a:solidFill>
                  </a:rPr>
                  <a:t>Document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D30F1E11-02A4-8A18-9E47-29B0EDFF4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713" y="1428693"/>
                <a:ext cx="2670629" cy="107405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787BE973-1BF0-5486-5E39-0DDBB73E7DCE}"/>
                  </a:ext>
                </a:extLst>
              </p:cNvPr>
              <p:cNvSpPr/>
              <p:nvPr/>
            </p:nvSpPr>
            <p:spPr>
              <a:xfrm>
                <a:off x="6821713" y="2832440"/>
                <a:ext cx="2670629" cy="1074057"/>
              </a:xfrm>
              <a:prstGeom prst="roundRect">
                <a:avLst/>
              </a:prstGeom>
              <a:solidFill>
                <a:srgbClr val="E2F5E5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600" dirty="0">
                    <a:solidFill>
                      <a:schemeClr val="tx1"/>
                    </a:solidFill>
                  </a:rPr>
                  <a:t>Document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787BE973-1BF0-5486-5E39-0DDBB73E7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713" y="2832440"/>
                <a:ext cx="2670629" cy="107405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179FAA38-1DD6-FB5E-B146-5BCD475CD0B5}"/>
                  </a:ext>
                </a:extLst>
              </p:cNvPr>
              <p:cNvSpPr/>
              <p:nvPr/>
            </p:nvSpPr>
            <p:spPr>
              <a:xfrm>
                <a:off x="6821713" y="4236187"/>
                <a:ext cx="2670629" cy="1074057"/>
              </a:xfrm>
              <a:prstGeom prst="roundRect">
                <a:avLst/>
              </a:prstGeom>
              <a:solidFill>
                <a:srgbClr val="FAE0E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600" dirty="0">
                    <a:solidFill>
                      <a:schemeClr val="tx1"/>
                    </a:solidFill>
                  </a:rPr>
                  <a:t>Document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zh-CN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179FAA38-1DD6-FB5E-B146-5BCD475CD0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713" y="4236187"/>
                <a:ext cx="2670629" cy="107405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4C9375AD-3A9A-F75D-2733-DD53B42BDB99}"/>
                  </a:ext>
                </a:extLst>
              </p:cNvPr>
              <p:cNvSpPr/>
              <p:nvPr/>
            </p:nvSpPr>
            <p:spPr>
              <a:xfrm>
                <a:off x="6821713" y="5639934"/>
                <a:ext cx="2670629" cy="1074057"/>
              </a:xfrm>
              <a:prstGeom prst="roundRect">
                <a:avLst/>
              </a:prstGeom>
              <a:solidFill>
                <a:srgbClr val="FAE0E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600" dirty="0">
                    <a:solidFill>
                      <a:schemeClr val="tx1"/>
                    </a:solidFill>
                  </a:rPr>
                  <a:t>Document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zh-CN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4C9375AD-3A9A-F75D-2733-DD53B42BD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713" y="5639934"/>
                <a:ext cx="2670629" cy="107405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8B126AD-E2C3-792F-7B2F-B0BC98A6C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43" y="144406"/>
            <a:ext cx="769994" cy="76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ee the source image">
            <a:extLst>
              <a:ext uri="{FF2B5EF4-FFF2-40B4-BE49-F238E27FC236}">
                <a16:creationId xmlns:a16="http://schemas.microsoft.com/office/drawing/2014/main" id="{DFEAD714-7122-346A-14FA-47B52AE7B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760" y="1526410"/>
            <a:ext cx="769994" cy="76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008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8DF87-1065-427C-8B6C-BFE6D973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56"/>
            <a:ext cx="10515600" cy="1325563"/>
          </a:xfrm>
        </p:spPr>
        <p:txBody>
          <a:bodyPr/>
          <a:lstStyle/>
          <a:p>
            <a:r>
              <a:rPr lang="en-US" altLang="zh-CN" b="1" dirty="0"/>
              <a:t>Challenge in ULTR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C67CEE-A959-2988-6C41-87D6E6CD3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user behavior is complicated rather than </a:t>
            </a:r>
            <a:br>
              <a:rPr lang="en-US" altLang="zh-CN" dirty="0"/>
            </a:br>
            <a:r>
              <a:rPr lang="en-US" altLang="zh-CN" dirty="0"/>
              <a:t>just simple click.</a:t>
            </a:r>
          </a:p>
          <a:p>
            <a:endParaRPr lang="en-US" altLang="zh-CN" dirty="0"/>
          </a:p>
          <a:p>
            <a:r>
              <a:rPr lang="en-US" altLang="zh-CN" dirty="0"/>
              <a:t>The user behavior can be affected by different </a:t>
            </a:r>
            <a:br>
              <a:rPr lang="en-US" altLang="zh-CN" dirty="0"/>
            </a:br>
            <a:r>
              <a:rPr lang="en-US" altLang="zh-CN" dirty="0"/>
              <a:t>display feature rather than just simple position.</a:t>
            </a:r>
          </a:p>
          <a:p>
            <a:endParaRPr lang="en-US" altLang="zh-CN" dirty="0"/>
          </a:p>
          <a:p>
            <a:r>
              <a:rPr lang="en-US" altLang="zh-CN" dirty="0"/>
              <a:t>Existing academic datasets only consider </a:t>
            </a:r>
            <a:br>
              <a:rPr lang="en-US" altLang="zh-CN" dirty="0"/>
            </a:br>
            <a:r>
              <a:rPr lang="en-US" altLang="zh-CN" dirty="0"/>
              <a:t>position and click.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5F4140-5BA5-BD52-E9CB-A0474CA0D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1" y="108639"/>
            <a:ext cx="3948112" cy="67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82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3C91E-3668-5571-0397-AB29BF7ED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Challenge in pre-training 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C0E55C-EAA3-7319-E6F6-FE55AC51E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 dataset provides the raw text information, only processed feature.</a:t>
            </a:r>
          </a:p>
          <a:p>
            <a:endParaRPr lang="en-US" altLang="zh-CN" dirty="0"/>
          </a:p>
          <a:p>
            <a:r>
              <a:rPr lang="en-US" altLang="zh-CN" dirty="0"/>
              <a:t>There is no</a:t>
            </a:r>
            <a:r>
              <a:rPr lang="zh-CN" altLang="en-US" dirty="0"/>
              <a:t> </a:t>
            </a:r>
            <a:r>
              <a:rPr lang="en-US" altLang="zh-CN" dirty="0"/>
              <a:t>consensus about pre-training task</a:t>
            </a:r>
            <a:r>
              <a:rPr lang="zh-CN" altLang="en-US" dirty="0"/>
              <a:t> </a:t>
            </a:r>
            <a:r>
              <a:rPr lang="en-US" altLang="zh-CN" dirty="0"/>
              <a:t>for web search. </a:t>
            </a:r>
          </a:p>
          <a:p>
            <a:endParaRPr lang="en-US" altLang="zh-CN" dirty="0"/>
          </a:p>
          <a:p>
            <a:r>
              <a:rPr lang="en-US" altLang="zh-CN" dirty="0"/>
              <a:t>How can a ranking-model query-document relevance relationship is an non-trivial problem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517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71AD-6228-4537-A1B2-934F4242D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892" y="1295401"/>
            <a:ext cx="9558215" cy="2133599"/>
          </a:xfrm>
        </p:spPr>
        <p:txBody>
          <a:bodyPr>
            <a:normAutofit/>
          </a:bodyPr>
          <a:lstStyle/>
          <a:p>
            <a:r>
              <a:rPr lang="en-US" sz="4400" b="1" dirty="0">
                <a:cs typeface="Calibri Light"/>
              </a:rPr>
              <a:t>Dataset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89899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0A6C2-AAE9-9DEB-460F-6ACBEF1D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What we want toward an ideal dataset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568EAB-03AE-2D60-A6AB-5ADDFABFE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3200" dirty="0"/>
              <a:t>The training and evaluation procedure similar with the real-  world scenario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sz="3200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dirty="0"/>
              <a:t>The dataset more like the real-world scenario</a:t>
            </a:r>
          </a:p>
          <a:p>
            <a:pPr marL="0" indent="0">
              <a:buNone/>
            </a:pPr>
            <a:endParaRPr lang="en-US" altLang="zh-CN" sz="3200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dirty="0"/>
              <a:t>The dataset can allow us utilize the advanced techniques</a:t>
            </a:r>
          </a:p>
        </p:txBody>
      </p:sp>
    </p:spTree>
    <p:extLst>
      <p:ext uri="{BB962C8B-B14F-4D97-AF65-F5344CB8AC3E}">
        <p14:creationId xmlns:p14="http://schemas.microsoft.com/office/powerpoint/2010/main" val="3151008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0FCC8-692C-4FDB-AAEA-68F9C9821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20"/>
            <a:ext cx="10515600" cy="1325563"/>
          </a:xfrm>
        </p:spPr>
        <p:txBody>
          <a:bodyPr/>
          <a:lstStyle/>
          <a:p>
            <a:r>
              <a:rPr lang="en-US" altLang="zh-CN" b="1" dirty="0"/>
              <a:t>Practical train and evaluation prototype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B25DFB-0CA6-55C7-360F-1A364258A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582" y="3984165"/>
            <a:ext cx="10515600" cy="2417763"/>
          </a:xfrm>
        </p:spPr>
        <p:txBody>
          <a:bodyPr/>
          <a:lstStyle/>
          <a:p>
            <a:r>
              <a:rPr lang="en-US" altLang="zh-CN" dirty="0"/>
              <a:t>Pipeline: (1) click data for training (2) annotation data for evaluation</a:t>
            </a:r>
          </a:p>
          <a:p>
            <a:r>
              <a:rPr lang="en-US" altLang="zh-CN" dirty="0"/>
              <a:t>Existing datasets utilize synthetic data for training, and small annotation set</a:t>
            </a:r>
          </a:p>
          <a:p>
            <a:r>
              <a:rPr lang="en-US" altLang="zh-CN" dirty="0"/>
              <a:t>Provide real-world click data and a fairly large </a:t>
            </a:r>
            <a:r>
              <a:rPr lang="en-US" altLang="zh-CN" dirty="0" err="1"/>
              <a:t>testset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CAEE9B-C95B-CFA2-8FC4-A4EB3AB9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6" y="1483019"/>
            <a:ext cx="10833888" cy="2532597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9EDA97D-25A1-BED7-1D58-A634CEDC5ED2}"/>
              </a:ext>
            </a:extLst>
          </p:cNvPr>
          <p:cNvSpPr txBox="1">
            <a:spLocks/>
          </p:cNvSpPr>
          <p:nvPr/>
        </p:nvSpPr>
        <p:spPr>
          <a:xfrm>
            <a:off x="1318381" y="1187141"/>
            <a:ext cx="10515600" cy="469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/>
              <a:t>Table 1: Characteristics of publicly available datasets for unbiased learning to rank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87497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8DB6FB-EB65-CD4D-F006-BC7D53B59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2234"/>
            <a:ext cx="5119916" cy="4351338"/>
          </a:xfrm>
        </p:spPr>
        <p:txBody>
          <a:bodyPr/>
          <a:lstStyle/>
          <a:p>
            <a:r>
              <a:rPr lang="en-US" altLang="zh-CN" dirty="0"/>
              <a:t>Previous datasets only provides position, the only one page presentation feature.</a:t>
            </a:r>
          </a:p>
          <a:p>
            <a:r>
              <a:rPr lang="en-US" altLang="zh-CN" dirty="0"/>
              <a:t>The new modern search engine can provide more page presentation features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34710D-8EB6-2D05-0F5E-C23FCEEFA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965" y="50292"/>
            <a:ext cx="7406640" cy="67574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7BFFC45-CD33-E2D5-FFE7-195EFBAE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56" y="216164"/>
            <a:ext cx="5119916" cy="1325563"/>
          </a:xfrm>
        </p:spPr>
        <p:txBody>
          <a:bodyPr/>
          <a:lstStyle/>
          <a:p>
            <a:r>
              <a:rPr lang="en-US" altLang="zh-CN" b="1" dirty="0"/>
              <a:t>Dataset more like real-world scenario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86338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5F93CF-42D0-B744-3137-5C07A3123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058"/>
            <a:ext cx="4783217" cy="1325563"/>
          </a:xfrm>
        </p:spPr>
        <p:txBody>
          <a:bodyPr/>
          <a:lstStyle/>
          <a:p>
            <a:r>
              <a:rPr lang="en-US" altLang="zh-CN" b="1" dirty="0"/>
              <a:t>Dataset more like</a:t>
            </a:r>
            <a:br>
              <a:rPr lang="en-US" altLang="zh-CN" b="1" dirty="0"/>
            </a:br>
            <a:r>
              <a:rPr lang="en-US" altLang="zh-CN" b="1" dirty="0"/>
              <a:t>Real-world scenario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5BC0BF-8979-02DE-2042-2C09108F4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97" y="1799499"/>
            <a:ext cx="3863702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More user behavior: </a:t>
            </a:r>
            <a:r>
              <a:rPr lang="en-US" altLang="zh-CN" dirty="0"/>
              <a:t>Click may not be the only signal for ULTR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B31B54-054D-DBA2-B224-8A0109D60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9087"/>
            <a:ext cx="7620000" cy="675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2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C259C-4D74-ECBD-A78C-D96B0326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Utilize more advanced techniques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21C7F5-F782-51C4-32CF-65099C324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Large-scale pretrain model, e.g., BERT, ERNIE,  are common utilized in Natural Language Processing.</a:t>
            </a:r>
          </a:p>
          <a:p>
            <a:r>
              <a:rPr lang="en-US" altLang="zh-CN" dirty="0"/>
              <a:t>Existing datasets provide only provide preprocess features, e.g., </a:t>
            </a:r>
            <a:r>
              <a:rPr lang="en-US" altLang="zh-CN" dirty="0" err="1"/>
              <a:t>tf-idf</a:t>
            </a:r>
            <a:r>
              <a:rPr lang="en-US" altLang="zh-CN" dirty="0"/>
              <a:t>, BM25</a:t>
            </a:r>
          </a:p>
          <a:p>
            <a:r>
              <a:rPr lang="en-US" altLang="zh-CN" dirty="0"/>
              <a:t>Baidu-ULTR provides raw tokens after desensitization.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 dataset size is 20 times larger than existing datasets.</a:t>
            </a:r>
          </a:p>
        </p:txBody>
      </p:sp>
    </p:spTree>
    <p:extLst>
      <p:ext uri="{BB962C8B-B14F-4D97-AF65-F5344CB8AC3E}">
        <p14:creationId xmlns:p14="http://schemas.microsoft.com/office/powerpoint/2010/main" val="1717867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30923" y="151379"/>
            <a:ext cx="2205617" cy="59093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rgbClr val="583076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关于我们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632450" y="1731010"/>
            <a:ext cx="631444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STHeiti Light" panose="02010600040101010101" charset="-122"/>
              </a:rPr>
              <a:t>AI TIME源起于2019年，旨在发扬科学思辨精神，邀请各界人士对人工智能理论、算法和场景应用的本质问题进行探索，加强思想碰撞，链接全球AI学者、行业专家和爱好者，希望以辩论的形式，探讨人工智能和人类未来之间的矛盾，探索人工智能领域的未来。</a:t>
            </a:r>
          </a:p>
          <a:p>
            <a:pPr lvl="0" algn="l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STHeiti Light" panose="02010600040101010101" charset="-122"/>
                <a:sym typeface="+mn-ea"/>
              </a:rPr>
              <a:t>三年来，AI TIME已经邀请了800多位海内外讲者，举办了逾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STHeiti Light" panose="02010600040101010101" charset="-122"/>
                <a:sym typeface="+mn-ea"/>
              </a:rPr>
              <a:t>400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STHeiti Light" panose="02010600040101010101" charset="-122"/>
                <a:sym typeface="+mn-ea"/>
              </a:rPr>
              <a:t>场活动，超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STHeiti Light" panose="02010600040101010101" charset="-122"/>
                <a:sym typeface="+mn-ea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STHeiti Light" panose="02010600040101010101" charset="-122"/>
                <a:sym typeface="+mn-ea"/>
              </a:rPr>
              <a:t>00万人次观看，汇集了全球逾百位志愿者团队；活动内容涵盖了AI领域的所有方向和AI+交叉领域的思想碰撞，主办与参与了丰富的多种活动形式：如世界人工智能大会、智源大会、政府产业论坛、大佬思辨、博士思辨、走进高校、技术分享、闭门脑暴会等。</a:t>
            </a:r>
          </a:p>
          <a:p>
            <a:pPr lvl="0" algn="l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STHeiti Light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20460" y="5107940"/>
            <a:ext cx="492633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STHeiti Light" panose="02010600040101010101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" y="1731010"/>
            <a:ext cx="5195570" cy="3396615"/>
          </a:xfrm>
          <a:prstGeom prst="rect">
            <a:avLst/>
          </a:prstGeom>
        </p:spPr>
      </p:pic>
      <p:pic>
        <p:nvPicPr>
          <p:cNvPr id="8" name="图片 7" descr="0e262e59691e16ea926e62dad34fdc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60" y="154940"/>
            <a:ext cx="1572260" cy="587375"/>
          </a:xfrm>
          <a:prstGeom prst="rect">
            <a:avLst/>
          </a:prstGeom>
        </p:spPr>
      </p:pic>
      <p:pic>
        <p:nvPicPr>
          <p:cNvPr id="13" name="图片 12" descr="微信图片_201909241523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3545" y="-234950"/>
            <a:ext cx="1363345" cy="1363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71AD-6228-4537-A1B2-934F4242D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892" y="1295401"/>
            <a:ext cx="9558215" cy="2133599"/>
          </a:xfrm>
        </p:spPr>
        <p:txBody>
          <a:bodyPr>
            <a:normAutofit/>
          </a:bodyPr>
          <a:lstStyle/>
          <a:p>
            <a:r>
              <a:rPr lang="en-US" sz="5000" b="1" dirty="0">
                <a:cs typeface="Calibri Light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1292131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E430D-EB7F-8188-08ED-2C9E5037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WSDM Cup 2023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43B6BE-7C4F-3D48-B71F-50D0D3F3A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37" y="4317017"/>
            <a:ext cx="10473225" cy="19425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3A4061-5F46-AB41-A618-CC81EE0D7D00}"/>
              </a:ext>
            </a:extLst>
          </p:cNvPr>
          <p:cNvSpPr txBox="1"/>
          <p:nvPr/>
        </p:nvSpPr>
        <p:spPr>
          <a:xfrm>
            <a:off x="880574" y="1449684"/>
            <a:ext cx="10600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CN" sz="2400" dirty="0"/>
              <a:t> Baidu and MSU co-host the WSDM Cup 2023 -- Unbiased Learning &amp; Pre-training for Web Search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88285D-84CF-3C44-8654-BEFC24393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326" y="2280681"/>
            <a:ext cx="10430848" cy="203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82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E430D-EB7F-8188-08ED-2C9E5037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Important Timeline</a:t>
            </a:r>
            <a:endParaRPr lang="zh-CN" altLang="en-US" dirty="0"/>
          </a:p>
        </p:txBody>
      </p:sp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7C67A4B9-9698-4441-B596-A94CAA8AF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990204"/>
              </p:ext>
            </p:extLst>
          </p:nvPr>
        </p:nvGraphicFramePr>
        <p:xfrm>
          <a:off x="867508" y="1395095"/>
          <a:ext cx="8128000" cy="5097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462">
                  <a:extLst>
                    <a:ext uri="{9D8B030D-6E8A-4147-A177-3AD203B41FA5}">
                      <a16:colId xmlns:a16="http://schemas.microsoft.com/office/drawing/2014/main" val="2551659110"/>
                    </a:ext>
                  </a:extLst>
                </a:gridCol>
                <a:gridCol w="5607538">
                  <a:extLst>
                    <a:ext uri="{9D8B030D-6E8A-4147-A177-3AD203B41FA5}">
                      <a16:colId xmlns:a16="http://schemas.microsoft.com/office/drawing/2014/main" val="417648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b="0">
                          <a:solidFill>
                            <a:schemeClr val="bg1"/>
                          </a:solidFill>
                          <a:effectLst/>
                        </a:rPr>
                        <a:t>Event</a:t>
                      </a:r>
                    </a:p>
                  </a:txBody>
                  <a:tcPr marL="95250" marR="95250" marT="57150" marB="5715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b="0" dirty="0">
                          <a:solidFill>
                            <a:schemeClr val="bg1"/>
                          </a:solidFill>
                          <a:effectLst/>
                        </a:rPr>
                        <a:t>Complete Date</a:t>
                      </a:r>
                    </a:p>
                  </a:txBody>
                  <a:tcPr marL="95250" marR="95250" marT="57150" marB="57150" anchor="ctr"/>
                </a:tc>
                <a:extLst>
                  <a:ext uri="{0D108BD9-81ED-4DB2-BD59-A6C34878D82A}">
                    <a16:rowId xmlns:a16="http://schemas.microsoft.com/office/drawing/2014/main" val="392371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b="0" dirty="0">
                          <a:solidFill>
                            <a:srgbClr val="C00000"/>
                          </a:solidFill>
                          <a:effectLst/>
                        </a:rPr>
                        <a:t>Oct 18 2022</a:t>
                      </a:r>
                    </a:p>
                  </a:txBody>
                  <a:tcPr marL="95250" marR="95250" marT="57150" marB="5715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b="0" dirty="0">
                          <a:solidFill>
                            <a:srgbClr val="C00000"/>
                          </a:solidFill>
                          <a:effectLst/>
                        </a:rPr>
                        <a:t>Website ready and training set available for download.</a:t>
                      </a:r>
                    </a:p>
                  </a:txBody>
                  <a:tcPr marL="95250" marR="95250" marT="57150" marB="57150" anchor="ctr"/>
                </a:tc>
                <a:extLst>
                  <a:ext uri="{0D108BD9-81ED-4DB2-BD59-A6C34878D82A}">
                    <a16:rowId xmlns:a16="http://schemas.microsoft.com/office/drawing/2014/main" val="350560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Nov 11 2022</a:t>
                      </a:r>
                    </a:p>
                  </a:txBody>
                  <a:tcPr marL="95250" marR="95250" marT="57150" marB="5715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Intermediate test set release and intermediate submission starts.</a:t>
                      </a:r>
                    </a:p>
                  </a:txBody>
                  <a:tcPr marL="95250" marR="95250" marT="57150" marB="57150" anchor="ctr"/>
                </a:tc>
                <a:extLst>
                  <a:ext uri="{0D108BD9-81ED-4DB2-BD59-A6C34878D82A}">
                    <a16:rowId xmlns:a16="http://schemas.microsoft.com/office/drawing/2014/main" val="3692815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b="0">
                          <a:solidFill>
                            <a:srgbClr val="C00000"/>
                          </a:solidFill>
                          <a:effectLst/>
                        </a:rPr>
                        <a:t>Dec 11 2022</a:t>
                      </a:r>
                    </a:p>
                  </a:txBody>
                  <a:tcPr marL="95250" marR="95250" marT="57150" marB="5715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b="0" dirty="0">
                          <a:solidFill>
                            <a:srgbClr val="C00000"/>
                          </a:solidFill>
                          <a:effectLst/>
                        </a:rPr>
                        <a:t>Intermediate submission ends.</a:t>
                      </a:r>
                    </a:p>
                  </a:txBody>
                  <a:tcPr marL="95250" marR="95250" marT="57150" marB="57150" anchor="ctr"/>
                </a:tc>
                <a:extLst>
                  <a:ext uri="{0D108BD9-81ED-4DB2-BD59-A6C34878D82A}">
                    <a16:rowId xmlns:a16="http://schemas.microsoft.com/office/drawing/2014/main" val="245076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Dec 16 2022</a:t>
                      </a:r>
                    </a:p>
                  </a:txBody>
                  <a:tcPr marL="95250" marR="95250" marT="57150" marB="5715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Intermediate leaderboard result announcement.</a:t>
                      </a:r>
                    </a:p>
                  </a:txBody>
                  <a:tcPr marL="95250" marR="95250" marT="57150" marB="57150" anchor="ctr"/>
                </a:tc>
                <a:extLst>
                  <a:ext uri="{0D108BD9-81ED-4DB2-BD59-A6C34878D82A}">
                    <a16:rowId xmlns:a16="http://schemas.microsoft.com/office/drawing/2014/main" val="225598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Dec 17 2022</a:t>
                      </a:r>
                    </a:p>
                  </a:txBody>
                  <a:tcPr marL="95250" marR="95250" marT="57150" marB="5715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Final test set release and final submission starts.</a:t>
                      </a:r>
                    </a:p>
                  </a:txBody>
                  <a:tcPr marL="95250" marR="95250" marT="57150" marB="57150" anchor="ctr"/>
                </a:tc>
                <a:extLst>
                  <a:ext uri="{0D108BD9-81ED-4DB2-BD59-A6C34878D82A}">
                    <a16:rowId xmlns:a16="http://schemas.microsoft.com/office/drawing/2014/main" val="63803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b="0" dirty="0">
                          <a:solidFill>
                            <a:srgbClr val="C00000"/>
                          </a:solidFill>
                          <a:effectLst/>
                        </a:rPr>
                        <a:t>Jan 11 2023</a:t>
                      </a:r>
                    </a:p>
                  </a:txBody>
                  <a:tcPr marL="95250" marR="95250" marT="57150" marB="5715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b="0" dirty="0">
                          <a:solidFill>
                            <a:srgbClr val="C00000"/>
                          </a:solidFill>
                          <a:effectLst/>
                        </a:rPr>
                        <a:t>Final submission ends.</a:t>
                      </a:r>
                    </a:p>
                  </a:txBody>
                  <a:tcPr marL="95250" marR="95250" marT="57150" marB="57150" anchor="ctr"/>
                </a:tc>
                <a:extLst>
                  <a:ext uri="{0D108BD9-81ED-4DB2-BD59-A6C34878D82A}">
                    <a16:rowId xmlns:a16="http://schemas.microsoft.com/office/drawing/2014/main" val="4154143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b="0" dirty="0">
                          <a:solidFill>
                            <a:srgbClr val="C00000"/>
                          </a:solidFill>
                          <a:effectLst/>
                        </a:rPr>
                        <a:t>Jan 15 2023</a:t>
                      </a:r>
                    </a:p>
                  </a:txBody>
                  <a:tcPr marL="95250" marR="95250" marT="57150" marB="5715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b="0" dirty="0">
                          <a:solidFill>
                            <a:srgbClr val="C00000"/>
                          </a:solidFill>
                          <a:effectLst/>
                        </a:rPr>
                        <a:t>Final leaderboard result announcement.</a:t>
                      </a:r>
                    </a:p>
                  </a:txBody>
                  <a:tcPr marL="95250" marR="95250" marT="57150" marB="57150" anchor="ctr"/>
                </a:tc>
                <a:extLst>
                  <a:ext uri="{0D108BD9-81ED-4DB2-BD59-A6C34878D82A}">
                    <a16:rowId xmlns:a16="http://schemas.microsoft.com/office/drawing/2014/main" val="237119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Jan 25 2023</a:t>
                      </a:r>
                    </a:p>
                  </a:txBody>
                  <a:tcPr marL="95250" marR="95250" marT="57150" marB="5715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Invitations to top 6 teams on each sub-task for short papers.</a:t>
                      </a:r>
                    </a:p>
                  </a:txBody>
                  <a:tcPr marL="95250" marR="95250" marT="57150" marB="57150" anchor="ctr"/>
                </a:tc>
                <a:extLst>
                  <a:ext uri="{0D108BD9-81ED-4DB2-BD59-A6C34878D82A}">
                    <a16:rowId xmlns:a16="http://schemas.microsoft.com/office/drawing/2014/main" val="73752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b="0">
                          <a:solidFill>
                            <a:srgbClr val="C00000"/>
                          </a:solidFill>
                          <a:effectLst/>
                        </a:rPr>
                        <a:t>Feb 15 2023</a:t>
                      </a:r>
                    </a:p>
                  </a:txBody>
                  <a:tcPr marL="95250" marR="95250" marT="57150" marB="5715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b="0" dirty="0">
                          <a:solidFill>
                            <a:srgbClr val="C00000"/>
                          </a:solidFill>
                          <a:effectLst/>
                        </a:rPr>
                        <a:t>Short paper deadline.</a:t>
                      </a:r>
                    </a:p>
                  </a:txBody>
                  <a:tcPr marL="95250" marR="95250" marT="57150" marB="57150" anchor="ctr"/>
                </a:tc>
                <a:extLst>
                  <a:ext uri="{0D108BD9-81ED-4DB2-BD59-A6C34878D82A}">
                    <a16:rowId xmlns:a16="http://schemas.microsoft.com/office/drawing/2014/main" val="1611262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Feb 27-March 3 2023</a:t>
                      </a:r>
                    </a:p>
                  </a:txBody>
                  <a:tcPr marL="95250" marR="95250" marT="57150" marB="5715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WSDM Cup conference presentation in person for top 3 teams on each sub-task.</a:t>
                      </a:r>
                    </a:p>
                  </a:txBody>
                  <a:tcPr marL="95250" marR="95250" marT="57150" marB="57150" anchor="ctr"/>
                </a:tc>
                <a:extLst>
                  <a:ext uri="{0D108BD9-81ED-4DB2-BD59-A6C34878D82A}">
                    <a16:rowId xmlns:a16="http://schemas.microsoft.com/office/drawing/2014/main" val="334179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336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E430D-EB7F-8188-08ED-2C9E5037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Prizes </a:t>
            </a:r>
            <a:r>
              <a:rPr lang="en-US" sz="4400" dirty="0">
                <a:latin typeface="Monospaced Number"/>
              </a:rPr>
              <a:t>(</a:t>
            </a:r>
            <a:r>
              <a:rPr lang="en-US" sz="4400" dirty="0">
                <a:solidFill>
                  <a:srgbClr val="C00000"/>
                </a:solidFill>
                <a:latin typeface="Monospaced Number"/>
              </a:rPr>
              <a:t>$13000</a:t>
            </a:r>
            <a:r>
              <a:rPr lang="en-US" sz="4400" dirty="0">
                <a:latin typeface="Monospaced Number"/>
              </a:rPr>
              <a:t>)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A68CF-B707-2D45-87F3-5FC1910E3746}"/>
              </a:ext>
            </a:extLst>
          </p:cNvPr>
          <p:cNvSpPr txBox="1"/>
          <p:nvPr/>
        </p:nvSpPr>
        <p:spPr>
          <a:xfrm>
            <a:off x="855785" y="1690688"/>
            <a:ext cx="10840915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en-US" sz="2800" dirty="0">
                <a:latin typeface="Monospaced Number"/>
              </a:rPr>
              <a:t>Unbiased Learning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Monospaced Number"/>
              </a:rPr>
              <a:t>Champion: One team ($2000)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Monospaced Number"/>
              </a:rPr>
              <a:t>Runner-up: One team ($1000)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Monospaced Number"/>
              </a:rPr>
              <a:t>3rd-place: One team ($500)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Monospaced Number"/>
              </a:rPr>
              <a:t>We will sponsor for one conference registration ($1000) for top-3 team.</a:t>
            </a:r>
          </a:p>
          <a:p>
            <a:pPr lvl="1"/>
            <a:endParaRPr lang="en-US" sz="2400" dirty="0">
              <a:latin typeface="Monospaced Number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800" b="0" i="0" dirty="0">
                <a:effectLst/>
                <a:latin typeface="Monospaced Number"/>
              </a:rPr>
              <a:t>Pre-training</a:t>
            </a:r>
            <a:r>
              <a:rPr lang="en-US" sz="2400" b="0" i="0" dirty="0">
                <a:effectLst/>
                <a:latin typeface="Monospaced Number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Monospaced Number"/>
              </a:rPr>
              <a:t>Champion: One team ($2000)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Monospaced Number"/>
              </a:rPr>
              <a:t>Runner-up: One team ($1000)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Monospaced Number"/>
              </a:rPr>
              <a:t>3rd-place: One team ($500)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Monospaced Number"/>
              </a:rPr>
              <a:t>We will sponsor for one conference registration ($1000) for top-3 team.</a:t>
            </a:r>
            <a:endParaRPr lang="en-US" sz="2400" b="0" i="0" dirty="0">
              <a:effectLst/>
              <a:latin typeface="Monospaced Number"/>
            </a:endParaRPr>
          </a:p>
          <a:p>
            <a:pPr lvl="1"/>
            <a:endParaRPr lang="en-US" sz="2400" b="0" i="0" dirty="0">
              <a:effectLst/>
              <a:latin typeface="Monospaced Number"/>
            </a:endParaRPr>
          </a:p>
          <a:p>
            <a:pPr lvl="1"/>
            <a:endParaRPr lang="en-US" b="0" i="0" dirty="0">
              <a:effectLst/>
              <a:latin typeface="Monospaced Number"/>
            </a:endParaRPr>
          </a:p>
          <a:p>
            <a:pPr lvl="1"/>
            <a:endParaRPr lang="en-US" dirty="0">
              <a:latin typeface="Monospaced Number"/>
            </a:endParaRPr>
          </a:p>
        </p:txBody>
      </p:sp>
    </p:spTree>
    <p:extLst>
      <p:ext uri="{BB962C8B-B14F-4D97-AF65-F5344CB8AC3E}">
        <p14:creationId xmlns:p14="http://schemas.microsoft.com/office/powerpoint/2010/main" val="2714528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6BF30-725E-244D-A9D1-694E6879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3600" dirty="0"/>
              <a:t>Dataset – </a:t>
            </a:r>
            <a:r>
              <a:rPr lang="en-US" sz="3600" i="0" dirty="0">
                <a:effectLst/>
                <a:latin typeface="Monospaced Number"/>
              </a:rPr>
              <a:t>Large Scale Web Search Session Data</a:t>
            </a:r>
            <a:endParaRPr lang="en-CN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C7098-B5D3-CF42-9CD1-1319DBFF4A29}"/>
              </a:ext>
            </a:extLst>
          </p:cNvPr>
          <p:cNvSpPr txBox="1"/>
          <p:nvPr/>
        </p:nvSpPr>
        <p:spPr>
          <a:xfrm>
            <a:off x="661670" y="3916680"/>
            <a:ext cx="103251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i="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Qid</a:t>
            </a:r>
            <a:r>
              <a:rPr lang="en-US" sz="160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Query, Query Reformulation</a:t>
            </a:r>
          </a:p>
          <a:p>
            <a:pPr algn="just"/>
            <a:endParaRPr lang="en-US" sz="1600" i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 1, URL MD5, Title, Abstract, Multimedia Type, Click, Skip, SERP Height, Displayed Time, Displayed Time Middle, First Click, Displayed Count, SERP's Max Show Height, </a:t>
            </a:r>
            <a:r>
              <a:rPr lang="en-US" sz="1600" i="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Slipoff</a:t>
            </a:r>
            <a:r>
              <a:rPr lang="en-US" sz="160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Count After Click, Dwelling Time , Displayed Time Top, SERP to Top , Displayed Count Top, Displayed Count Bottom, </a:t>
            </a:r>
            <a:r>
              <a:rPr lang="en-US" sz="1600" i="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Slipoff</a:t>
            </a:r>
            <a:r>
              <a:rPr lang="en-US" sz="160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Count, Final Click, Displayed Time Bottom, Click Count, Displayed Count, Last Click , Reverse Display Count, Displayed Count Middle</a:t>
            </a:r>
            <a:endParaRPr lang="en-CN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376D33-CC0C-524E-9300-BFE7A2F75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" y="1275080"/>
            <a:ext cx="10820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84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6BF30-725E-244D-A9D1-694E6879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3600" dirty="0"/>
              <a:t>Dataset – Expert Annotation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41B79-6ADB-C542-81CE-4AE69C16D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74" y="1403441"/>
            <a:ext cx="8500431" cy="465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84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E430D-EB7F-8188-08ED-2C9E5037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 1: </a:t>
            </a:r>
            <a:r>
              <a:rPr lang="en-US" dirty="0"/>
              <a:t>Unbiased Learning for Web Search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A68CF-B707-2D45-87F3-5FC1910E3746}"/>
              </a:ext>
            </a:extLst>
          </p:cNvPr>
          <p:cNvSpPr txBox="1"/>
          <p:nvPr/>
        </p:nvSpPr>
        <p:spPr>
          <a:xfrm>
            <a:off x="855785" y="1690688"/>
            <a:ext cx="105156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latin typeface="Monospaced Number"/>
              </a:rPr>
              <a:t>Task Description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2400" b="1" dirty="0">
                <a:latin typeface="Monospaced Number"/>
              </a:rPr>
              <a:t>T</a:t>
            </a:r>
            <a:r>
              <a:rPr lang="en-US" sz="2400" b="1" i="0" dirty="0">
                <a:effectLst/>
                <a:latin typeface="Monospaced Number"/>
              </a:rPr>
              <a:t>rain a ranking model with the Large Scale Web Search Session Data.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2400" dirty="0">
                <a:latin typeface="Monospaced Number"/>
              </a:rPr>
              <a:t>T</a:t>
            </a:r>
            <a:r>
              <a:rPr lang="en-US" sz="2400" i="0" dirty="0">
                <a:effectLst/>
                <a:latin typeface="Monospaced Number"/>
              </a:rPr>
              <a:t>he Expert Annotation Dataset and extra datasets are not allowed for training the ranking model.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2400" dirty="0">
                <a:latin typeface="Monospaced Number"/>
              </a:rPr>
              <a:t>T</a:t>
            </a:r>
            <a:r>
              <a:rPr lang="en-US" sz="2400" i="0" dirty="0">
                <a:effectLst/>
                <a:latin typeface="Monospaced Number"/>
              </a:rPr>
              <a:t>he award will be honored to the teams with the code that can reproduce their results.</a:t>
            </a:r>
          </a:p>
          <a:p>
            <a:endParaRPr lang="en-US" sz="2400" i="0" dirty="0">
              <a:effectLst/>
              <a:latin typeface="Monospaced Number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latin typeface="Monospaced Number"/>
              </a:rPr>
              <a:t>Evaluation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2400" b="1" dirty="0">
                <a:latin typeface="Monospaced Number"/>
              </a:rPr>
              <a:t>Evaluation Metric DCG@10</a:t>
            </a:r>
            <a:endParaRPr lang="en-US" sz="2400" b="1" i="0" dirty="0">
              <a:effectLst/>
              <a:latin typeface="Monospaced Number"/>
            </a:endParaRPr>
          </a:p>
          <a:p>
            <a:pPr lvl="1"/>
            <a:endParaRPr lang="en-US" b="0" i="0" dirty="0">
              <a:effectLst/>
              <a:latin typeface="Monospaced Number"/>
            </a:endParaRPr>
          </a:p>
          <a:p>
            <a:pPr lvl="1"/>
            <a:endParaRPr lang="en-US" dirty="0">
              <a:latin typeface="Monospaced Nu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8E187-77FB-E84F-A598-D7F53E7B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247" y="5167312"/>
            <a:ext cx="3490546" cy="77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17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E430D-EB7F-8188-08ED-2C9E5037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Unbiased Learning Step by Step Demo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A68CF-B707-2D45-87F3-5FC1910E3746}"/>
              </a:ext>
            </a:extLst>
          </p:cNvPr>
          <p:cNvSpPr txBox="1"/>
          <p:nvPr/>
        </p:nvSpPr>
        <p:spPr>
          <a:xfrm>
            <a:off x="838200" y="998190"/>
            <a:ext cx="10515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i="0" dirty="0">
              <a:effectLst/>
              <a:latin typeface="Monospaced Number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i="0" dirty="0">
                <a:effectLst/>
                <a:latin typeface="Monospaced Number"/>
              </a:rPr>
              <a:t>Running demo: </a:t>
            </a:r>
            <a:r>
              <a:rPr lang="en-US" sz="2400" i="0" dirty="0">
                <a:effectLst/>
                <a:latin typeface="Monospaced Number"/>
              </a:rPr>
              <a:t>https://</a:t>
            </a:r>
            <a:r>
              <a:rPr lang="en-US" sz="2400" i="0" dirty="0" err="1">
                <a:effectLst/>
                <a:latin typeface="Monospaced Number"/>
              </a:rPr>
              <a:t>colab.research.google.com</a:t>
            </a:r>
            <a:r>
              <a:rPr lang="en-US" sz="2400" i="0" dirty="0">
                <a:effectLst/>
                <a:latin typeface="Monospaced Number"/>
              </a:rPr>
              <a:t>/drive/14-AlQkBp8EaTv2xiA-EINLhR9dycDkH1?usp=sharing</a:t>
            </a:r>
            <a:endParaRPr lang="en-US" b="0" i="0" dirty="0">
              <a:effectLst/>
              <a:latin typeface="Monospaced Number"/>
            </a:endParaRPr>
          </a:p>
          <a:p>
            <a:pPr lvl="1"/>
            <a:endParaRPr lang="en-US" dirty="0">
              <a:latin typeface="Monospaced Numb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8A60F8-E4B2-1345-957B-3A14DA79F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04" y="2475518"/>
            <a:ext cx="9301859" cy="35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25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49CC955-0E53-CE41-BE5E-AEFFFDE36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191625" y="1375728"/>
            <a:ext cx="12000375" cy="511714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A2E430D-EB7F-8188-08ED-2C9E5037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Unbiased Learning Step by Step Demo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15495-B36C-7C48-8486-DF29795D7239}"/>
              </a:ext>
            </a:extLst>
          </p:cNvPr>
          <p:cNvSpPr txBox="1"/>
          <p:nvPr/>
        </p:nvSpPr>
        <p:spPr>
          <a:xfrm>
            <a:off x="7884057" y="2070067"/>
            <a:ext cx="392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Baidu link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&amp;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Google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drive are provided.</a:t>
            </a:r>
            <a:endParaRPr lang="en-C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337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E430D-EB7F-8188-08ED-2C9E5037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Unbiased Learning Step by Step Demo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DE4AD-E590-AC47-962B-F2EF1217E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06" y="1690688"/>
            <a:ext cx="10844893" cy="416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97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e262e59691e16ea926e62dad34fdc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60" y="154940"/>
            <a:ext cx="1572260" cy="587375"/>
          </a:xfrm>
          <a:prstGeom prst="rect">
            <a:avLst/>
          </a:prstGeom>
        </p:spPr>
      </p:pic>
      <p:pic>
        <p:nvPicPr>
          <p:cNvPr id="13" name="图片 12" descr="微信图片_201909241523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0700" y="-296545"/>
            <a:ext cx="1363345" cy="136334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876300" y="915670"/>
          <a:ext cx="10440035" cy="5700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627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zh-CN" altLang="en-US" sz="2400"/>
                        <a:t>专题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50000">
                          <a:srgbClr val="9275AA"/>
                        </a:gs>
                        <a:gs pos="0">
                          <a:srgbClr val="B6A3C6"/>
                        </a:gs>
                        <a:gs pos="100000">
                          <a:srgbClr val="6D478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zh-CN" altLang="en-US" sz="2400"/>
                        <a:t>简介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50000">
                          <a:srgbClr val="9275AA"/>
                        </a:gs>
                        <a:gs pos="0">
                          <a:srgbClr val="B6A3C6"/>
                        </a:gs>
                        <a:gs pos="100000">
                          <a:srgbClr val="6D478D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AI TIME Debate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邀请AI领域的顶级专家，针对前沿问题，对AI理论、算法与应用场景等进行深度探索与思辨。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AI TIME PhD Debate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邀请海内外AI方向PhD，针对AI前沿学术问题，进行交流、探索与思想的碰撞。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6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AI TIME PhD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邀请在AI顶会发表论文的PhD分享最前沿的研究成果，对相关学术议题进行交流探讨。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AI TIME 青年科学家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邀请海内外AI领域青年学者分享最新科研创新成果，促进青年人才的思维碰撞，搭建一个高质量的青年AI人才交流平台。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AI TIME 走进高校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邀请AI领域大佬一起走进国内各高校，多角度地探索AI的研究与应用，为高校和产业界建立一个共享、开放的平台。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9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AI TIME Master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邀请世界级大师来做线上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talk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，与大家分享世界级科学家的前瞻性观点。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9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AI TIME </a:t>
                      </a:r>
                      <a:r>
                        <a:rPr lang="zh-CN" altLang="en-US" sz="1400" b="1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科普小课堂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针对大众关注的内容做科普分解，让更多的人了解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AI,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了解前沿科技。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百辨太魔人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邀请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AI TIME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的志愿者通过思辨的形式，以太魔人的真实经历为大家传递正能量。干货、有趣、接地气、共鸣，邀请观众与太魔人一起成长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科普大佬说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邀请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AI 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学术界与产业界的大佬针对人工智能领域的热点问题进行知识科普，追溯科学本质，探索科技前沿，带领大家一起走进人工智能的世界。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486660" y="264160"/>
            <a:ext cx="6817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rgbClr val="492764"/>
                </a:solidFill>
              </a:rPr>
              <a:t>AI TIME</a:t>
            </a:r>
            <a:r>
              <a:rPr lang="zh-CN" altLang="en-US" sz="2800">
                <a:solidFill>
                  <a:srgbClr val="492764"/>
                </a:solidFill>
              </a:rPr>
              <a:t>丰富的内容专题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E430D-EB7F-8188-08ED-2C9E5037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Unbiased Learning Step by Step Demo</a:t>
            </a:r>
            <a:endParaRPr lang="zh-CN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85F99B-BF7E-2D41-8C04-2732446B48B4}"/>
              </a:ext>
            </a:extLst>
          </p:cNvPr>
          <p:cNvGrpSpPr/>
          <p:nvPr/>
        </p:nvGrpSpPr>
        <p:grpSpPr>
          <a:xfrm>
            <a:off x="601133" y="1366988"/>
            <a:ext cx="10752667" cy="5491012"/>
            <a:chOff x="838200" y="1607805"/>
            <a:chExt cx="9295279" cy="48558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094329-23B0-4D40-AAE1-D6B5B8FB4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38" b="27657"/>
            <a:stretch/>
          </p:blipFill>
          <p:spPr>
            <a:xfrm>
              <a:off x="838200" y="1607805"/>
              <a:ext cx="9295279" cy="485581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37520A-13C1-4B4A-B9D6-7D9F3F56AA90}"/>
                </a:ext>
              </a:extLst>
            </p:cNvPr>
            <p:cNvSpPr/>
            <p:nvPr/>
          </p:nvSpPr>
          <p:spPr>
            <a:xfrm>
              <a:off x="3679371" y="5396034"/>
              <a:ext cx="4343400" cy="1858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E053BA-CBB1-694D-A4DF-D6CF50FF4141}"/>
                </a:ext>
              </a:extLst>
            </p:cNvPr>
            <p:cNvSpPr/>
            <p:nvPr/>
          </p:nvSpPr>
          <p:spPr>
            <a:xfrm>
              <a:off x="3450771" y="5581877"/>
              <a:ext cx="3200400" cy="1858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55F7F1-FA3E-484B-8BA0-EF5E15E42046}"/>
                </a:ext>
              </a:extLst>
            </p:cNvPr>
            <p:cNvSpPr txBox="1"/>
            <p:nvPr/>
          </p:nvSpPr>
          <p:spPr>
            <a:xfrm>
              <a:off x="3951514" y="5768897"/>
              <a:ext cx="5038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solidFill>
                    <a:srgbClr val="C00000"/>
                  </a:solidFill>
                </a:rPr>
                <a:t>The dcg’s difference depends on the label and bias.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614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E430D-EB7F-8188-08ED-2C9E5037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Unbiased Learning Step by Step Demo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94329-23B0-4D40-AAE1-D6B5B8FB4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8" b="27657"/>
          <a:stretch/>
        </p:blipFill>
        <p:spPr>
          <a:xfrm>
            <a:off x="838200" y="1491343"/>
            <a:ext cx="9295279" cy="48558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BBB4DE-0907-E04F-B4DB-7E05964D851B}"/>
              </a:ext>
            </a:extLst>
          </p:cNvPr>
          <p:cNvSpPr/>
          <p:nvPr/>
        </p:nvSpPr>
        <p:spPr>
          <a:xfrm>
            <a:off x="6651171" y="5236029"/>
            <a:ext cx="2449286" cy="4245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3C0E83-CBCB-0F41-9371-D2921086C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13" y="4703363"/>
            <a:ext cx="3562349" cy="461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E3F813-BD90-9D46-9971-EFF0132882F1}"/>
              </a:ext>
            </a:extLst>
          </p:cNvPr>
          <p:cNvSpPr txBox="1"/>
          <p:nvPr/>
        </p:nvSpPr>
        <p:spPr>
          <a:xfrm>
            <a:off x="6193972" y="5755141"/>
            <a:ext cx="354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PNR’s difference indicates the bias.</a:t>
            </a:r>
          </a:p>
        </p:txBody>
      </p:sp>
    </p:spTree>
    <p:extLst>
      <p:ext uri="{BB962C8B-B14F-4D97-AF65-F5344CB8AC3E}">
        <p14:creationId xmlns:p14="http://schemas.microsoft.com/office/powerpoint/2010/main" val="3551015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E430D-EB7F-8188-08ED-2C9E5037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Unbiased Learning Step by Step Demo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DC55A-9766-DB41-90DC-E7086B620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8061"/>
            <a:ext cx="12192000" cy="2734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258C08-4DE7-9D47-83D3-672DBFDAE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22415"/>
            <a:ext cx="12192000" cy="1064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0D0717-C933-9B4E-AD51-73ED13256A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8"/>
          <a:stretch/>
        </p:blipFill>
        <p:spPr>
          <a:xfrm>
            <a:off x="0" y="5388219"/>
            <a:ext cx="12006943" cy="6383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A88051-9F77-CF42-AC16-C99A7E993121}"/>
              </a:ext>
            </a:extLst>
          </p:cNvPr>
          <p:cNvSpPr/>
          <p:nvPr/>
        </p:nvSpPr>
        <p:spPr>
          <a:xfrm>
            <a:off x="0" y="2955238"/>
            <a:ext cx="3548743" cy="3213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EEEADB-55CF-9649-A08D-3FC0D1925B43}"/>
              </a:ext>
            </a:extLst>
          </p:cNvPr>
          <p:cNvSpPr/>
          <p:nvPr/>
        </p:nvSpPr>
        <p:spPr>
          <a:xfrm>
            <a:off x="76199" y="4448866"/>
            <a:ext cx="3548743" cy="3213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8BD39A-F203-2F49-AA67-13BE30BBC713}"/>
              </a:ext>
            </a:extLst>
          </p:cNvPr>
          <p:cNvSpPr/>
          <p:nvPr/>
        </p:nvSpPr>
        <p:spPr>
          <a:xfrm>
            <a:off x="-1" y="5689592"/>
            <a:ext cx="3548743" cy="3213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46724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E430D-EB7F-8188-08ED-2C9E5037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 2: Pre-training </a:t>
            </a:r>
            <a:r>
              <a:rPr lang="en-US" dirty="0"/>
              <a:t>for Web Search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A68CF-B707-2D45-87F3-5FC1910E3746}"/>
              </a:ext>
            </a:extLst>
          </p:cNvPr>
          <p:cNvSpPr txBox="1"/>
          <p:nvPr/>
        </p:nvSpPr>
        <p:spPr>
          <a:xfrm>
            <a:off x="855785" y="1690688"/>
            <a:ext cx="1051560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latin typeface="Monospaced Number"/>
              </a:rPr>
              <a:t>P</a:t>
            </a:r>
            <a:r>
              <a:rPr lang="en-US" sz="2400" b="1" i="0" dirty="0">
                <a:effectLst/>
                <a:latin typeface="Monospaced Number"/>
              </a:rPr>
              <a:t>re-train a PLM </a:t>
            </a:r>
            <a:r>
              <a:rPr lang="en-US" sz="2400" i="0" dirty="0">
                <a:effectLst/>
                <a:latin typeface="Monospaced Number"/>
              </a:rPr>
              <a:t>with the Large Scale Web Search Session Data and </a:t>
            </a:r>
            <a:r>
              <a:rPr lang="en-US" sz="2400" b="1" i="0" dirty="0">
                <a:effectLst/>
                <a:latin typeface="Monospaced Number"/>
              </a:rPr>
              <a:t>finetune the PLM </a:t>
            </a:r>
            <a:r>
              <a:rPr lang="en-US" sz="2400" i="0" dirty="0">
                <a:effectLst/>
                <a:latin typeface="Monospaced Number"/>
              </a:rPr>
              <a:t>with the Expert Annotation Dataset.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i="0" dirty="0">
                <a:effectLst/>
                <a:latin typeface="Monospaced Number"/>
              </a:rPr>
              <a:t>The award will only be honored to</a:t>
            </a:r>
            <a:r>
              <a:rPr lang="en-US" sz="2400" b="1" dirty="0">
                <a:latin typeface="Monospaced Number"/>
              </a:rPr>
              <a:t> </a:t>
            </a:r>
            <a:r>
              <a:rPr lang="en-US" sz="2400" b="1" i="0" dirty="0" err="1">
                <a:effectLst/>
                <a:latin typeface="Monospaced Number"/>
              </a:rPr>
              <a:t>PaddlePaddle</a:t>
            </a:r>
            <a:r>
              <a:rPr lang="en-US" sz="2400" b="1" dirty="0">
                <a:latin typeface="Monospaced Number"/>
              </a:rPr>
              <a:t> submission.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Monospaced Number"/>
              </a:rPr>
              <a:t>T</a:t>
            </a:r>
            <a:r>
              <a:rPr lang="en-US" sz="2400" i="0" dirty="0">
                <a:effectLst/>
                <a:latin typeface="Monospaced Number"/>
              </a:rPr>
              <a:t>he award will be honored to the teams with the code that can reproduce their results.</a:t>
            </a:r>
            <a:endParaRPr lang="en-US" sz="2800" i="0" dirty="0">
              <a:effectLst/>
              <a:latin typeface="Monospaced Number"/>
            </a:endParaRPr>
          </a:p>
          <a:p>
            <a:endParaRPr lang="en-US" sz="2400" i="0" dirty="0">
              <a:effectLst/>
              <a:latin typeface="Monospaced Number"/>
            </a:endParaRPr>
          </a:p>
          <a:p>
            <a:endParaRPr lang="en-US" sz="2400" i="0" dirty="0">
              <a:effectLst/>
              <a:latin typeface="Monospaced Number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latin typeface="Monospaced Number"/>
              </a:rPr>
              <a:t>Evaluation Metric DCG@10:</a:t>
            </a:r>
            <a:endParaRPr lang="en-US" sz="2400" b="1" i="0" dirty="0">
              <a:effectLst/>
              <a:latin typeface="Monospaced Number"/>
            </a:endParaRPr>
          </a:p>
          <a:p>
            <a:pPr lvl="1"/>
            <a:endParaRPr lang="en-US" b="0" i="0" dirty="0">
              <a:effectLst/>
              <a:latin typeface="Monospaced Number"/>
            </a:endParaRPr>
          </a:p>
          <a:p>
            <a:pPr lvl="1"/>
            <a:endParaRPr lang="en-US" dirty="0">
              <a:latin typeface="Monospaced Nu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8E187-77FB-E84F-A598-D7F53E7B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527" y="4780701"/>
            <a:ext cx="3490546" cy="77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27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E430D-EB7F-8188-08ED-2C9E5037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 2: Pre-training Step by Step Demo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A68CF-B707-2D45-87F3-5FC1910E3746}"/>
              </a:ext>
            </a:extLst>
          </p:cNvPr>
          <p:cNvSpPr txBox="1"/>
          <p:nvPr/>
        </p:nvSpPr>
        <p:spPr>
          <a:xfrm>
            <a:off x="855785" y="1690688"/>
            <a:ext cx="105156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latin typeface="Monospaced Number"/>
              </a:rPr>
              <a:t>Task Description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2400" b="1" dirty="0">
                <a:latin typeface="Monospaced Number"/>
              </a:rPr>
              <a:t>P</a:t>
            </a:r>
            <a:r>
              <a:rPr lang="en-US" sz="2400" b="1" i="0" dirty="0">
                <a:effectLst/>
                <a:latin typeface="Monospaced Number"/>
              </a:rPr>
              <a:t>re-train a PLM </a:t>
            </a:r>
            <a:r>
              <a:rPr lang="en-US" sz="2400" i="0" dirty="0">
                <a:effectLst/>
                <a:latin typeface="Monospaced Number"/>
              </a:rPr>
              <a:t>with the Large Scale Web Search Session Data and </a:t>
            </a:r>
            <a:r>
              <a:rPr lang="en-US" sz="2400" b="1" i="0" dirty="0">
                <a:effectLst/>
                <a:latin typeface="Monospaced Number"/>
              </a:rPr>
              <a:t>finetune the PLM </a:t>
            </a:r>
            <a:r>
              <a:rPr lang="en-US" sz="2400" i="0" dirty="0">
                <a:effectLst/>
                <a:latin typeface="Monospaced Number"/>
              </a:rPr>
              <a:t>with the Expert Annotation Dataset.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2400" b="1" i="0" dirty="0">
                <a:effectLst/>
                <a:latin typeface="Monospaced Number"/>
              </a:rPr>
              <a:t>The award will only be honored to</a:t>
            </a:r>
            <a:r>
              <a:rPr lang="en-US" sz="2400" b="1" dirty="0">
                <a:latin typeface="Monospaced Number"/>
              </a:rPr>
              <a:t> </a:t>
            </a:r>
            <a:r>
              <a:rPr lang="en-US" sz="2400" b="1" i="0" dirty="0" err="1">
                <a:effectLst/>
                <a:latin typeface="Monospaced Number"/>
              </a:rPr>
              <a:t>PaddlePaddle</a:t>
            </a:r>
            <a:r>
              <a:rPr lang="en-US" sz="2400" b="1" dirty="0">
                <a:latin typeface="Monospaced Number"/>
              </a:rPr>
              <a:t> submission.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2400" dirty="0">
                <a:latin typeface="Monospaced Number"/>
              </a:rPr>
              <a:t>T</a:t>
            </a:r>
            <a:r>
              <a:rPr lang="en-US" sz="2400" i="0" dirty="0">
                <a:effectLst/>
                <a:latin typeface="Monospaced Number"/>
              </a:rPr>
              <a:t>he award will be honored to the teams with the code that can reproduce their results.</a:t>
            </a:r>
            <a:endParaRPr lang="en-US" sz="2800" i="0" dirty="0">
              <a:effectLst/>
              <a:latin typeface="Monospaced Number"/>
            </a:endParaRPr>
          </a:p>
          <a:p>
            <a:endParaRPr lang="en-US" sz="2400" i="0" dirty="0">
              <a:effectLst/>
              <a:latin typeface="Monospaced Number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latin typeface="Monospaced Number"/>
              </a:rPr>
              <a:t>Evaluation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2400" b="1" dirty="0">
                <a:latin typeface="Monospaced Number"/>
              </a:rPr>
              <a:t>Evaluation Metric DCG@10:</a:t>
            </a:r>
            <a:endParaRPr lang="en-US" sz="2400" b="1" i="0" dirty="0">
              <a:effectLst/>
              <a:latin typeface="Monospaced Number"/>
            </a:endParaRPr>
          </a:p>
          <a:p>
            <a:pPr lvl="1"/>
            <a:endParaRPr lang="en-US" b="0" i="0" dirty="0">
              <a:effectLst/>
              <a:latin typeface="Monospaced Number"/>
            </a:endParaRPr>
          </a:p>
          <a:p>
            <a:pPr lvl="1"/>
            <a:endParaRPr lang="en-US" dirty="0">
              <a:latin typeface="Monospaced Nu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8E187-77FB-E84F-A598-D7F53E7B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727" y="5167312"/>
            <a:ext cx="3490546" cy="77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47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E430D-EB7F-8188-08ED-2C9E5037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Pre-training Step by Step Demo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A68CF-B707-2D45-87F3-5FC1910E3746}"/>
              </a:ext>
            </a:extLst>
          </p:cNvPr>
          <p:cNvSpPr txBox="1"/>
          <p:nvPr/>
        </p:nvSpPr>
        <p:spPr>
          <a:xfrm>
            <a:off x="855784" y="1690688"/>
            <a:ext cx="1072661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400" b="1" i="0" dirty="0">
                <a:effectLst/>
                <a:latin typeface="Monospaced Number"/>
              </a:rPr>
              <a:t>Running Demo : </a:t>
            </a:r>
            <a:r>
              <a:rPr lang="en-US" sz="2400" b="0" i="0" dirty="0">
                <a:effectLst/>
                <a:latin typeface="Monospaced Number"/>
              </a:rPr>
              <a:t>https://aistudio.baidu.com/aistudio/projectdetail/4821122?contri</a:t>
            </a:r>
          </a:p>
          <a:p>
            <a:r>
              <a:rPr lang="en-US" sz="2400" b="0" i="0" dirty="0" err="1">
                <a:effectLst/>
                <a:latin typeface="Monospaced Number"/>
              </a:rPr>
              <a:t>butionType</a:t>
            </a:r>
            <a:r>
              <a:rPr lang="en-US" sz="2400" b="0" i="0" dirty="0">
                <a:effectLst/>
                <a:latin typeface="Monospaced Number"/>
              </a:rPr>
              <a:t>=1&amp;sUid=104917&amp;shared=1&amp;ts=1666082935207</a:t>
            </a:r>
            <a:endParaRPr lang="en-US" sz="2400" b="1" i="0" dirty="0">
              <a:effectLst/>
              <a:latin typeface="Monospaced Number"/>
            </a:endParaRPr>
          </a:p>
          <a:p>
            <a:pPr lvl="1"/>
            <a:endParaRPr lang="en-US" dirty="0">
              <a:latin typeface="Monospaced Numb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03A0FC-CF04-6845-BCFC-866274175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" t="25373" b="4058"/>
          <a:stretch/>
        </p:blipFill>
        <p:spPr>
          <a:xfrm>
            <a:off x="979530" y="2652025"/>
            <a:ext cx="10232939" cy="2401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057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E430D-EB7F-8188-08ED-2C9E5037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Pre-training Step by Step Demo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8E77E-1888-9449-9C70-E47F3BB84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833"/>
          <a:stretch/>
        </p:blipFill>
        <p:spPr>
          <a:xfrm>
            <a:off x="37796" y="1507808"/>
            <a:ext cx="12116407" cy="4689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4490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E430D-EB7F-8188-08ED-2C9E5037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Pre-training Step by Step Demo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BD6C7-6577-9C44-833C-A917D8FB5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84"/>
          <a:stretch/>
        </p:blipFill>
        <p:spPr>
          <a:xfrm>
            <a:off x="0" y="1618559"/>
            <a:ext cx="12118517" cy="44266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3211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E430D-EB7F-8188-08ED-2C9E5037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Pre-training Step by Step Demo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349E9-305E-5F41-B8BE-0FA9C6C89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7869" b="22484"/>
          <a:stretch/>
        </p:blipFill>
        <p:spPr>
          <a:xfrm>
            <a:off x="16981" y="1475414"/>
            <a:ext cx="12083692" cy="47933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1974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E430D-EB7F-8188-08ED-2C9E5037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Pre-training Step by Step Demo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F9139-D68F-6C4C-8A9A-4259EB090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5369" b="45336"/>
          <a:stretch/>
        </p:blipFill>
        <p:spPr>
          <a:xfrm>
            <a:off x="0" y="1591956"/>
            <a:ext cx="12131439" cy="45446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2389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02715" y="1008380"/>
            <a:ext cx="9655810" cy="2860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Songti SC" panose="02010800040101010101" pitchFamily="2" charset="-122"/>
                <a:ea typeface="Songti SC" panose="02010800040101010101" pitchFamily="2" charset="-122"/>
                <a:sym typeface="Calibri" panose="020F0502020204030204"/>
              </a:rPr>
              <a:t>想与讲者和相关领域的优秀研究人员近距离交流吗？可以！请添加我们的“</a:t>
            </a:r>
            <a:r>
              <a:rPr lang="zh-CN" altLang="en-US" b="1" dirty="0">
                <a:solidFill>
                  <a:srgbClr val="4E246F"/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Calibri" panose="020F0502020204030204"/>
              </a:rPr>
              <a:t>小</a:t>
            </a:r>
            <a:r>
              <a:rPr lang="en-US" altLang="zh-CN" b="1" dirty="0">
                <a:solidFill>
                  <a:srgbClr val="4E246F"/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Calibri" panose="020F0502020204030204"/>
              </a:rPr>
              <a:t>A</a:t>
            </a:r>
            <a:r>
              <a:rPr lang="zh-CN" altLang="en-US" b="1" dirty="0">
                <a:solidFill>
                  <a:srgbClr val="4E246F"/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Calibri" panose="020F0502020204030204"/>
              </a:rPr>
              <a:t>助手</a:t>
            </a:r>
            <a:r>
              <a:rPr lang="zh-CN" altLang="en-US" dirty="0">
                <a:latin typeface="Songti SC" panose="02010800040101010101" pitchFamily="2" charset="-122"/>
                <a:ea typeface="Songti SC" panose="02010800040101010101" pitchFamily="2" charset="-122"/>
                <a:sym typeface="Calibri" panose="020F0502020204030204"/>
              </a:rPr>
              <a:t>”（微信号</a:t>
            </a:r>
            <a:r>
              <a:rPr lang="en-US" altLang="zh-CN" dirty="0">
                <a:latin typeface="Songti SC" panose="02010800040101010101" pitchFamily="2" charset="-122"/>
                <a:ea typeface="Songti SC" panose="02010800040101010101" pitchFamily="2" charset="-122"/>
                <a:sym typeface="Calibri" panose="020F0502020204030204"/>
              </a:rPr>
              <a:t>AITIME_HY</a:t>
            </a:r>
            <a:r>
              <a:rPr lang="zh-CN" altLang="en-US" dirty="0">
                <a:latin typeface="Songti SC" panose="02010800040101010101" pitchFamily="2" charset="-122"/>
                <a:ea typeface="Songti SC" panose="02010800040101010101" pitchFamily="2" charset="-122"/>
                <a:sym typeface="Calibri" panose="020F0502020204030204"/>
              </a:rPr>
              <a:t>），回复关键词“</a:t>
            </a:r>
            <a:r>
              <a:rPr lang="en-US" altLang="zh-CN" dirty="0">
                <a:latin typeface="Songti SC" panose="02010800040101010101" pitchFamily="2" charset="-122"/>
                <a:ea typeface="Songti SC" panose="02010800040101010101" pitchFamily="2" charset="-122"/>
                <a:sym typeface="Calibri" panose="020F0502020204030204"/>
              </a:rPr>
              <a:t>PhD</a:t>
            </a:r>
            <a:r>
              <a:rPr lang="zh-CN" altLang="en-US" dirty="0">
                <a:latin typeface="Songti SC" panose="02010800040101010101" pitchFamily="2" charset="-122"/>
                <a:ea typeface="Songti SC" panose="02010800040101010101" pitchFamily="2" charset="-122"/>
                <a:sym typeface="Calibri" panose="020F0502020204030204"/>
              </a:rPr>
              <a:t>”即可拉您入群。</a:t>
            </a:r>
          </a:p>
          <a:p>
            <a:pPr marL="285750" indent="-285750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请大家关注</a:t>
            </a:r>
            <a:r>
              <a:rPr lang="en-US" altLang="zh-CN" dirty="0">
                <a:latin typeface="Songti SC" panose="02010800040101010101" pitchFamily="2" charset="-122"/>
                <a:ea typeface="Songti SC" panose="02010800040101010101" pitchFamily="2" charset="-122"/>
              </a:rPr>
              <a:t>AI TIME </a:t>
            </a:r>
            <a:r>
              <a:rPr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官方公众号“</a:t>
            </a:r>
            <a:r>
              <a:rPr lang="en-GB" altLang="zh-CN" b="1" dirty="0">
                <a:solidFill>
                  <a:srgbClr val="4E246F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AI T</a:t>
            </a:r>
            <a:r>
              <a:rPr lang="en-US" altLang="en-GB" b="1" dirty="0">
                <a:solidFill>
                  <a:srgbClr val="4E246F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IME</a:t>
            </a:r>
            <a:r>
              <a:rPr lang="zh-CN" altLang="en-GB" b="1" dirty="0">
                <a:solidFill>
                  <a:srgbClr val="4E246F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论道</a:t>
            </a:r>
            <a:r>
              <a:rPr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”</a:t>
            </a:r>
            <a:r>
              <a:rPr lang="zh-CN" altLang="en-GB" dirty="0">
                <a:latin typeface="Songti SC" panose="02010800040101010101" pitchFamily="2" charset="-122"/>
                <a:ea typeface="Songti SC" panose="02010800040101010101" pitchFamily="2" charset="-122"/>
              </a:rPr>
              <a:t>（</a:t>
            </a:r>
            <a:r>
              <a:rPr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微信号</a:t>
            </a:r>
            <a:r>
              <a:rPr lang="en-GB" altLang="zh-CN" dirty="0" err="1">
                <a:latin typeface="Songti SC" panose="02010800040101010101" pitchFamily="2" charset="-122"/>
                <a:ea typeface="Songti SC" panose="02010800040101010101" pitchFamily="2" charset="-122"/>
              </a:rPr>
              <a:t>lundaoAI</a:t>
            </a:r>
            <a:r>
              <a:rPr lang="zh-CN" altLang="en-GB" dirty="0">
                <a:latin typeface="Songti SC" panose="02010800040101010101" pitchFamily="2" charset="-122"/>
                <a:ea typeface="Songti SC" panose="02010800040101010101" pitchFamily="2" charset="-122"/>
              </a:rPr>
              <a:t>）及微博账号</a:t>
            </a:r>
            <a:r>
              <a:rPr lang="en-US" altLang="zh-CN" dirty="0">
                <a:solidFill>
                  <a:srgbClr val="4E246F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@AITIME</a:t>
            </a:r>
            <a:r>
              <a:rPr lang="zh-CN" altLang="en-US" dirty="0">
                <a:solidFill>
                  <a:srgbClr val="4E246F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论道</a:t>
            </a:r>
            <a:r>
              <a:rPr lang="zh-CN" altLang="en-US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Songti SC" panose="02010800040101010101" pitchFamily="2" charset="-122"/>
                <a:ea typeface="Songti SC" panose="02010800040101010101" pitchFamily="2" charset="-122"/>
              </a:rPr>
              <a:t> </a:t>
            </a:r>
            <a:r>
              <a:rPr lang="zh-CN" altLang="en-GB" dirty="0">
                <a:latin typeface="Songti SC" panose="02010800040101010101" pitchFamily="2" charset="-122"/>
                <a:ea typeface="Songti SC" panose="02010800040101010101" pitchFamily="2" charset="-122"/>
              </a:rPr>
              <a:t>，</a:t>
            </a:r>
            <a:r>
              <a:rPr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更有超多报告</a:t>
            </a:r>
            <a:r>
              <a:rPr lang="en-US" altLang="zh-CN" dirty="0">
                <a:latin typeface="Songti SC" panose="02010800040101010101" pitchFamily="2" charset="-122"/>
                <a:ea typeface="Songti SC" panose="02010800040101010101" pitchFamily="2" charset="-122"/>
              </a:rPr>
              <a:t>PPT</a:t>
            </a:r>
            <a:r>
              <a:rPr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、往期精彩</a:t>
            </a:r>
            <a:r>
              <a:rPr lang="en-US" altLang="zh-CN" dirty="0">
                <a:latin typeface="Songti SC" panose="02010800040101010101" pitchFamily="2" charset="-122"/>
                <a:ea typeface="Songti SC" panose="02010800040101010101" pitchFamily="2" charset="-122"/>
              </a:rPr>
              <a:t>AI TIME Debate</a:t>
            </a:r>
            <a:r>
              <a:rPr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，</a:t>
            </a:r>
            <a:r>
              <a:rPr lang="en-US" altLang="zh-CN" dirty="0">
                <a:latin typeface="Songti SC" panose="02010800040101010101" pitchFamily="2" charset="-122"/>
                <a:ea typeface="Songti SC" panose="02010800040101010101" pitchFamily="2" charset="-122"/>
              </a:rPr>
              <a:t>AI TIME PhD</a:t>
            </a:r>
            <a:r>
              <a:rPr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学术分享的视频和独家资源报道等待小伙伴去挖掘宝藏哟</a:t>
            </a:r>
            <a:r>
              <a:rPr lang="en-US" altLang="zh-CN" dirty="0">
                <a:latin typeface="Songti SC" panose="02010800040101010101" pitchFamily="2" charset="-122"/>
                <a:ea typeface="Songti SC" panose="02010800040101010101" pitchFamily="2" charset="-122"/>
              </a:rPr>
              <a:t>~</a:t>
            </a:r>
            <a:endParaRPr lang="en-GB" altLang="zh-CN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dirty="0">
              <a:solidFill>
                <a:srgbClr val="00000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76567" y="289809"/>
            <a:ext cx="4562319" cy="59093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rgbClr val="583076"/>
                </a:solidFill>
                <a:latin typeface="+mj-ea"/>
                <a:ea typeface="+mj-ea"/>
                <a:cs typeface="+mj-cs"/>
              </a:defRPr>
            </a:lvl1pPr>
          </a:lstStyle>
          <a:p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25145" y="3983990"/>
            <a:ext cx="9096375" cy="2477770"/>
            <a:chOff x="3947" y="5903"/>
            <a:chExt cx="14325" cy="3902"/>
          </a:xfrm>
        </p:grpSpPr>
        <p:grpSp>
          <p:nvGrpSpPr>
            <p:cNvPr id="10" name="组合 9"/>
            <p:cNvGrpSpPr/>
            <p:nvPr/>
          </p:nvGrpSpPr>
          <p:grpSpPr>
            <a:xfrm>
              <a:off x="3947" y="5903"/>
              <a:ext cx="14325" cy="3900"/>
              <a:chOff x="2282371" y="3722706"/>
              <a:chExt cx="9096375" cy="247640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2282371" y="5615568"/>
                <a:ext cx="2778760" cy="583543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添加“小</a:t>
                </a:r>
                <a:r>
                  <a:rPr kumimoji="1"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助手”</a:t>
                </a:r>
                <a:endParaRPr kumimoji="1"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回复关键词“</a:t>
                </a:r>
                <a:r>
                  <a:rPr kumimoji="1"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PhD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”入群</a:t>
                </a:r>
                <a:endParaRPr kumimoji="1"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7" name="内容占位符 3"/>
              <p:cNvPicPr>
                <a:picLocks noChangeAspect="1"/>
              </p:cNvPicPr>
              <p:nvPr/>
            </p:nvPicPr>
            <p:blipFill rotWithShape="1">
              <a:blip r:embed="rId3"/>
              <a:srcRect/>
              <a:stretch>
                <a:fillRect/>
              </a:stretch>
            </p:blipFill>
            <p:spPr>
              <a:xfrm>
                <a:off x="2723484" y="3722706"/>
                <a:ext cx="1584385" cy="1599262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9258481" y="5724226"/>
                <a:ext cx="2120265" cy="36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altLang="zh-CN" b="1" dirty="0">
                  <a:sym typeface="Calibri" panose="020F0502020204030204"/>
                </a:endParaRPr>
              </a:p>
            </p:txBody>
          </p:sp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77" y="5914"/>
              <a:ext cx="2508" cy="250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1088" y="8886"/>
              <a:ext cx="3886" cy="919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关注公众号</a:t>
              </a:r>
            </a:p>
            <a:p>
              <a:pPr algn="ctr"/>
              <a:r>
                <a:rPr kumimoji="1"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kumimoji="1"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 TIME</a:t>
              </a:r>
              <a:r>
                <a:rPr kumimoji="1"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论道”</a:t>
              </a:r>
              <a:endPara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 descr="0e262e59691e16ea926e62dad34fdc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60" y="154940"/>
            <a:ext cx="1572260" cy="587375"/>
          </a:xfrm>
          <a:prstGeom prst="rect">
            <a:avLst/>
          </a:prstGeom>
        </p:spPr>
      </p:pic>
      <p:pic>
        <p:nvPicPr>
          <p:cNvPr id="13" name="图片 12" descr="微信图片_201909241523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700" y="-233045"/>
            <a:ext cx="1363345" cy="1363345"/>
          </a:xfrm>
          <a:prstGeom prst="rect">
            <a:avLst/>
          </a:prstGeom>
        </p:spPr>
      </p:pic>
      <p:pic>
        <p:nvPicPr>
          <p:cNvPr id="3" name="图片 2" descr="微博二维码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400" y="3992245"/>
            <a:ext cx="1477645" cy="14776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28735" y="5878195"/>
            <a:ext cx="2467610" cy="5835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关注微博账号</a:t>
            </a:r>
          </a:p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@AITIME</a:t>
            </a: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论道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advTm="3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E430D-EB7F-8188-08ED-2C9E5037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Pre-training Step by Step Demo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5AF20-5F45-5749-A388-3C26C20BA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23" r="38255" b="-85"/>
          <a:stretch/>
        </p:blipFill>
        <p:spPr>
          <a:xfrm>
            <a:off x="324577" y="1395115"/>
            <a:ext cx="11145883" cy="50977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5333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8D30D-6D75-9C44-90DA-A5B3A1FB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898C8-3473-494B-920D-7AA57732E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477"/>
            <a:ext cx="12192000" cy="497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90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71AD-6228-4537-A1B2-934F4242D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1295401"/>
            <a:ext cx="11315700" cy="2133599"/>
          </a:xfrm>
        </p:spPr>
        <p:txBody>
          <a:bodyPr>
            <a:normAutofit/>
          </a:bodyPr>
          <a:lstStyle/>
          <a:p>
            <a:r>
              <a:rPr lang="en-US" sz="4400" b="1" dirty="0">
                <a:cs typeface="Calibri Light"/>
              </a:rPr>
              <a:t>Experiments &amp; Data Analysis &amp; Further Discussion</a:t>
            </a:r>
          </a:p>
        </p:txBody>
      </p:sp>
    </p:spTree>
    <p:extLst>
      <p:ext uri="{BB962C8B-B14F-4D97-AF65-F5344CB8AC3E}">
        <p14:creationId xmlns:p14="http://schemas.microsoft.com/office/powerpoint/2010/main" val="1091968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022C7-32A7-8943-8AEB-809377991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55"/>
            <a:ext cx="10515600" cy="1325563"/>
          </a:xfrm>
        </p:spPr>
        <p:txBody>
          <a:bodyPr/>
          <a:lstStyle/>
          <a:p>
            <a:r>
              <a:rPr lang="en-US" altLang="zh-CN" b="1" dirty="0"/>
              <a:t>Primary Experiments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E5FB3E-26B7-2FD2-DC67-D677E64A5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732" y="4245658"/>
            <a:ext cx="10624458" cy="1585462"/>
          </a:xfrm>
        </p:spPr>
        <p:txBody>
          <a:bodyPr/>
          <a:lstStyle/>
          <a:p>
            <a:r>
              <a:rPr lang="en-US" altLang="zh-CN" dirty="0"/>
              <a:t>No algorithm shows much better result than the naïve algorithm</a:t>
            </a:r>
          </a:p>
          <a:p>
            <a:r>
              <a:rPr lang="en-US" altLang="zh-CN" dirty="0"/>
              <a:t>DLA perform best across all methods</a:t>
            </a:r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BCA807-CF23-6B9E-4A75-8A2DCB9F2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2" y="1706503"/>
            <a:ext cx="11548482" cy="219677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70F1F92-2128-75F4-75AB-40A09A592D64}"/>
              </a:ext>
            </a:extLst>
          </p:cNvPr>
          <p:cNvSpPr txBox="1">
            <a:spLocks/>
          </p:cNvSpPr>
          <p:nvPr/>
        </p:nvSpPr>
        <p:spPr>
          <a:xfrm>
            <a:off x="1024304" y="1176452"/>
            <a:ext cx="10515600" cy="469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/>
              <a:t>Table 4: Comparison of unbiased learning to rank (ULTR) algorithms with different learning paradigms on Baidu-ULTR using cross-encoder as ranking models. The best performance is highlighted in bold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52227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15A18-F31F-1D94-242E-FDAF65755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56267"/>
            <a:ext cx="11099800" cy="1325563"/>
          </a:xfrm>
        </p:spPr>
        <p:txBody>
          <a:bodyPr/>
          <a:lstStyle/>
          <a:p>
            <a:r>
              <a:rPr lang="en-US" altLang="zh-CN" b="1" dirty="0"/>
              <a:t>Performance on query with different frequency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E112C7-34DD-07A6-74DB-A921D01E2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21199"/>
            <a:ext cx="10515600" cy="1655763"/>
          </a:xfrm>
        </p:spPr>
        <p:txBody>
          <a:bodyPr/>
          <a:lstStyle/>
          <a:p>
            <a:r>
              <a:rPr lang="en-US" altLang="zh-CN" dirty="0"/>
              <a:t>All algorithms performance drop from high to tail</a:t>
            </a:r>
          </a:p>
          <a:p>
            <a:r>
              <a:rPr lang="en-US" altLang="zh-CN" dirty="0"/>
              <a:t>Naïve algorithm shows good performance in Tail query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8146F3-B48A-C142-40AB-B5C3B7F9D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001326"/>
            <a:ext cx="12220198" cy="239270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543CBD2-6369-B30F-3955-4BD3F806A40D}"/>
              </a:ext>
            </a:extLst>
          </p:cNvPr>
          <p:cNvSpPr txBox="1">
            <a:spLocks/>
          </p:cNvSpPr>
          <p:nvPr/>
        </p:nvSpPr>
        <p:spPr>
          <a:xfrm>
            <a:off x="333828" y="1492362"/>
            <a:ext cx="12199258" cy="469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/>
              <a:t>Table 5: Performance comparison of evaluation ULTR algorithms versus different search frequencies. The best performance is highlighted in boldface. 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44655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62649-423E-8130-3F1B-146262D55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 Analysis – Expert Annotation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3BD950-7698-4762-8ADC-776EC00E7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7914" y="1811111"/>
            <a:ext cx="5294086" cy="2296210"/>
          </a:xfrm>
        </p:spPr>
        <p:txBody>
          <a:bodyPr/>
          <a:lstStyle/>
          <a:p>
            <a:r>
              <a:rPr lang="en-US" altLang="zh-CN" dirty="0"/>
              <a:t>Perfect only occupies 1.8%</a:t>
            </a:r>
          </a:p>
          <a:p>
            <a:endParaRPr lang="en-US" altLang="zh-CN" dirty="0"/>
          </a:p>
          <a:p>
            <a:r>
              <a:rPr lang="en-US" altLang="zh-CN" dirty="0"/>
              <a:t>Bad documents take over 50% document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87E0B3-ECD9-F28A-CB55-ABF85E9AA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18" y="4169450"/>
            <a:ext cx="10688682" cy="23692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1A446D-56F4-15F7-429F-7A886CB60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18" y="1799545"/>
            <a:ext cx="5963937" cy="2097318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A8B3997-CB60-9443-20FA-A8AC376A4F05}"/>
              </a:ext>
            </a:extLst>
          </p:cNvPr>
          <p:cNvSpPr txBox="1">
            <a:spLocks/>
          </p:cNvSpPr>
          <p:nvPr/>
        </p:nvSpPr>
        <p:spPr>
          <a:xfrm>
            <a:off x="1292820" y="1385432"/>
            <a:ext cx="4839467" cy="469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/>
              <a:t>Table 3: Distribution of Relevance Label. </a:t>
            </a:r>
            <a:endParaRPr lang="zh-CN" altLang="en-US" sz="18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FEBA796-E701-EF8E-EE8C-92DA98D8F4A8}"/>
              </a:ext>
            </a:extLst>
          </p:cNvPr>
          <p:cNvSpPr txBox="1">
            <a:spLocks/>
          </p:cNvSpPr>
          <p:nvPr/>
        </p:nvSpPr>
        <p:spPr>
          <a:xfrm>
            <a:off x="3629618" y="4013307"/>
            <a:ext cx="4839467" cy="469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/>
              <a:t>Table 4: The general guideline of annotation. 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35456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77A91-BA95-D4E7-9DE8-8DB01C514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 Analysis – Long-tail distribution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BA72A6-7BDF-EEC9-3CE5-526065FF7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014" y="5121049"/>
            <a:ext cx="10765971" cy="203222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Long tail distribution appears in many behavior. For example, Over 60% searches are based on top 10% high frequency.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6833E7-E59A-6E80-8D57-09B1279F9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054" y="1577433"/>
            <a:ext cx="2352692" cy="3381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928AAE-C020-D7F6-7097-34BDE717A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804" y="1577433"/>
            <a:ext cx="2922126" cy="33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48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B75303-806D-4E4D-2FAF-7C2D722B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 Analysis – click, query, displayed features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0AE813-32F7-D8D7-DDA7-B4C273CF3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629" y="5042505"/>
            <a:ext cx="10515600" cy="1255486"/>
          </a:xfrm>
        </p:spPr>
        <p:txBody>
          <a:bodyPr/>
          <a:lstStyle/>
          <a:p>
            <a:r>
              <a:rPr lang="en-US" altLang="zh-CN" dirty="0"/>
              <a:t>Click shows strong correlation with displayed feature.</a:t>
            </a:r>
          </a:p>
          <a:p>
            <a:r>
              <a:rPr lang="en-US" altLang="zh-CN" dirty="0"/>
              <a:t>Click shows correlation with query frequency.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A2AC6D-61EE-8363-DBB4-5B2821708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787" y="1581932"/>
            <a:ext cx="2352692" cy="33385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8D31B8-F72F-ABCF-48C5-5889E78A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312" y="1558119"/>
            <a:ext cx="2433655" cy="33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15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21E989-8E0B-73AA-8DA9-359F071B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Further Discussion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E87092-B87E-A224-ED63-4EBFE4097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3200" dirty="0"/>
              <a:t>Biases in Real-World User feedback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sz="3200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dirty="0"/>
              <a:t>Long-tail Phenomenon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sz="3200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dirty="0"/>
              <a:t>Mismatch between Training and Test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2800" dirty="0"/>
              <a:t>In training stage, only top-10 documents recorded.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2800" dirty="0"/>
              <a:t>In test stage,  top-30 documents and further documents samples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79411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A1106-B84E-4036-9EDB-5D4D95320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20210-3E83-4FEF-9FBA-75A4B6D76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72E3CF-7119-47C3-9629-483A863F2A30}"/>
              </a:ext>
            </a:extLst>
          </p:cNvPr>
          <p:cNvSpPr/>
          <p:nvPr/>
        </p:nvSpPr>
        <p:spPr>
          <a:xfrm>
            <a:off x="2653191" y="2723230"/>
            <a:ext cx="604937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7736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3415" y="151130"/>
            <a:ext cx="8861425" cy="59118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rgbClr val="583076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AI TIME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志愿者——我们都是太魔人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54050" y="1085850"/>
            <a:ext cx="5126990" cy="4965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TIME的志愿者团队来自五湖四海。他们就读或毕业于海内外高校：清华大学、北京大学、北航、帝国理工、密歇根大学…一起带来多元的文化视角。在不同之外，Ta们共享着同一个理念：尊重科学、尊重思辨、尊重每一个人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>
              <a:lnSpc>
                <a:spcPct val="160000"/>
              </a:lnSpc>
              <a:buFont typeface="Wingdings" panose="05000000000000000000" pitchFamily="2" charset="2"/>
              <a:buNone/>
            </a:pPr>
            <a:endParaRPr lang="zh-CN" altLang="en-US" b="1" dirty="0"/>
          </a:p>
          <a:p>
            <a:pPr marL="285750" indent="-285750" algn="just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TIME志愿者团队欢迎关注AI的有活力和精力的小伙伴加入我们来共享共建这个AI乌托邦。在这里，你将有机会与世界级的AI专家当面请教，与一流学府的精英学子互相学习，与一线企业或独角兽中的技术大拿分享心得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83325" y="821055"/>
            <a:ext cx="4843145" cy="5342255"/>
          </a:xfrm>
          <a:prstGeom prst="rect">
            <a:avLst/>
          </a:prstGeom>
        </p:spPr>
      </p:pic>
      <p:pic>
        <p:nvPicPr>
          <p:cNvPr id="3" name="图片 2" descr="0e262e59691e16ea926e62dad34fdc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60" y="154940"/>
            <a:ext cx="1572260" cy="587375"/>
          </a:xfrm>
          <a:prstGeom prst="rect">
            <a:avLst/>
          </a:prstGeom>
        </p:spPr>
      </p:pic>
      <p:pic>
        <p:nvPicPr>
          <p:cNvPr id="13" name="图片 12" descr="微信图片_201909241523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3395" y="-234950"/>
            <a:ext cx="1363345" cy="13633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4205" y="5492115"/>
            <a:ext cx="1102360" cy="109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9"/>
          <p:cNvSpPr txBox="1"/>
          <p:nvPr/>
        </p:nvSpPr>
        <p:spPr>
          <a:xfrm>
            <a:off x="6177139" y="1813027"/>
            <a:ext cx="3961668" cy="7067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algn="r" hangingPunct="0"/>
            <a:r>
              <a:rPr lang="en-US" altLang="zh-CN" sz="2000" b="1" kern="0" dirty="0">
                <a:solidFill>
                  <a:schemeClr val="bg1">
                    <a:lumMod val="9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3</a:t>
            </a:r>
            <a:r>
              <a:rPr lang="zh-CN" altLang="en-US" sz="2000" b="1" kern="0" dirty="0">
                <a:solidFill>
                  <a:schemeClr val="bg1">
                    <a:lumMod val="9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月</a:t>
            </a:r>
            <a:r>
              <a:rPr lang="en-US" altLang="zh-CN" sz="2000" b="1" kern="0" dirty="0">
                <a:solidFill>
                  <a:schemeClr val="bg1">
                    <a:lumMod val="9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19</a:t>
            </a:r>
            <a:r>
              <a:rPr lang="zh-CN" altLang="en-US" sz="2000" b="1" kern="0" dirty="0">
                <a:solidFill>
                  <a:schemeClr val="bg1">
                    <a:lumMod val="9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日 </a:t>
            </a:r>
            <a:endParaRPr lang="en-US" altLang="zh-CN" sz="2000" b="1" kern="0" dirty="0">
              <a:solidFill>
                <a:schemeClr val="bg1">
                  <a:lumMod val="9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r" hangingPunct="0"/>
            <a:r>
              <a:rPr lang="en-US" altLang="zh-CN" sz="2000" b="1" kern="0" dirty="0">
                <a:solidFill>
                  <a:schemeClr val="bg1">
                    <a:lumMod val="9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19:30</a:t>
            </a:r>
            <a:r>
              <a:rPr lang="zh-CN" altLang="en-US" sz="2000" b="1" kern="0" dirty="0">
                <a:solidFill>
                  <a:schemeClr val="bg1">
                    <a:lumMod val="9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en-US" altLang="zh-CN" sz="2000" b="1" kern="0" dirty="0">
                <a:solidFill>
                  <a:schemeClr val="bg1">
                    <a:lumMod val="9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-21:00</a:t>
            </a:r>
            <a:endParaRPr sz="2000" b="1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883"/>
          <a:stretch>
            <a:fillRect/>
          </a:stretch>
        </p:blipFill>
        <p:spPr>
          <a:xfrm>
            <a:off x="1299055" y="1002525"/>
            <a:ext cx="3524631" cy="110574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7973" y="3902312"/>
            <a:ext cx="2895655" cy="16821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810" y="3553727"/>
            <a:ext cx="2190750" cy="21907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376680" y="289560"/>
            <a:ext cx="9295130" cy="59118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rgbClr val="583076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欢迎加入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AI TIME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，遇见太魔人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554" y="2108093"/>
            <a:ext cx="3131940" cy="404761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474810" y="1556062"/>
            <a:ext cx="6055727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7030A0"/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感谢</a:t>
            </a:r>
            <a:r>
              <a:rPr lang="en-US" altLang="zh-CN" sz="2000" b="1" dirty="0">
                <a:solidFill>
                  <a:srgbClr val="7030A0"/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AI TIME</a:t>
            </a:r>
            <a:r>
              <a:rPr lang="zh-CN" altLang="en-US" sz="2000" b="1" dirty="0">
                <a:solidFill>
                  <a:srgbClr val="7030A0"/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大家庭中的每一位讲者与志愿者！</a:t>
            </a:r>
            <a:endParaRPr lang="en-US" altLang="zh-CN" sz="2000" b="1" dirty="0">
              <a:solidFill>
                <a:srgbClr val="7030A0"/>
              </a:solidFill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7030A0"/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欢迎每一位喜爱</a:t>
            </a:r>
            <a:r>
              <a:rPr lang="en-US" altLang="zh-CN" sz="2000" b="1" dirty="0">
                <a:solidFill>
                  <a:srgbClr val="7030A0"/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AI</a:t>
            </a:r>
            <a:r>
              <a:rPr lang="zh-CN" altLang="en-US" sz="2000" b="1" dirty="0">
                <a:solidFill>
                  <a:srgbClr val="7030A0"/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的小伙伴加入我们呀！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0e262e59691e16ea926e62dad34fdc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" y="154940"/>
            <a:ext cx="1572260" cy="587375"/>
          </a:xfrm>
          <a:prstGeom prst="rect">
            <a:avLst/>
          </a:prstGeom>
        </p:spPr>
      </p:pic>
      <p:pic>
        <p:nvPicPr>
          <p:cNvPr id="13" name="图片 12" descr="微信图片_201909241523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0700" y="-233045"/>
            <a:ext cx="1363345" cy="13633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42920" y="158750"/>
            <a:ext cx="6581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7030A0"/>
                </a:solidFill>
                <a:latin typeface="微软雅黑" charset="0"/>
                <a:ea typeface="微软雅黑" charset="0"/>
              </a:rPr>
              <a:t>本期讲者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92220" y="1536700"/>
            <a:ext cx="797242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zh-CN" dirty="0">
                <a:latin typeface="微软雅黑" charset="0"/>
                <a:ea typeface="微软雅黑" charset="0"/>
              </a:rPr>
              <a:t>邹立新，百度大搜资深算法工程师，</a:t>
            </a:r>
            <a:r>
              <a:rPr lang="en-US" altLang="zh-CN" dirty="0">
                <a:latin typeface="微软雅黑" charset="0"/>
                <a:ea typeface="微软雅黑" charset="0"/>
              </a:rPr>
              <a:t>2020</a:t>
            </a:r>
            <a:r>
              <a:rPr lang="zh-CN" altLang="zh-CN" dirty="0">
                <a:latin typeface="微软雅黑" charset="0"/>
                <a:ea typeface="微软雅黑" charset="0"/>
              </a:rPr>
              <a:t>年博士毕业于清华大学计算机系，同年</a:t>
            </a:r>
            <a:r>
              <a:rPr lang="en-US" altLang="zh-CN" dirty="0">
                <a:latin typeface="微软雅黑" charset="0"/>
                <a:ea typeface="微软雅黑" charset="0"/>
              </a:rPr>
              <a:t>AIDU</a:t>
            </a:r>
            <a:r>
              <a:rPr lang="zh-CN" altLang="zh-CN" dirty="0">
                <a:latin typeface="微软雅黑" charset="0"/>
                <a:ea typeface="微软雅黑" charset="0"/>
              </a:rPr>
              <a:t>计划加入百度，在上层排序组先后负责大搜深度语言匹配和点击率预估等核心方向。目前，在相关方向顶级学术会议上发表学术论文</a:t>
            </a:r>
            <a:r>
              <a:rPr lang="en-US" altLang="zh-CN" dirty="0">
                <a:latin typeface="微软雅黑" charset="0"/>
                <a:ea typeface="微软雅黑" charset="0"/>
              </a:rPr>
              <a:t>20</a:t>
            </a:r>
            <a:r>
              <a:rPr lang="zh-CN" altLang="zh-CN" dirty="0">
                <a:latin typeface="微软雅黑" charset="0"/>
                <a:ea typeface="微软雅黑" charset="0"/>
              </a:rPr>
              <a:t>余篇，获</a:t>
            </a:r>
            <a:r>
              <a:rPr lang="en-US" altLang="zh-CN" dirty="0">
                <a:latin typeface="微软雅黑" charset="0"/>
                <a:ea typeface="微软雅黑" charset="0"/>
              </a:rPr>
              <a:t>2019</a:t>
            </a:r>
            <a:r>
              <a:rPr lang="zh-CN" altLang="zh-CN" dirty="0">
                <a:latin typeface="微软雅黑" charset="0"/>
                <a:ea typeface="微软雅黑" charset="0"/>
              </a:rPr>
              <a:t>年</a:t>
            </a:r>
            <a:r>
              <a:rPr lang="en-US" altLang="zh-CN" dirty="0">
                <a:latin typeface="微软雅黑" charset="0"/>
                <a:ea typeface="微软雅黑" charset="0"/>
              </a:rPr>
              <a:t>KDD Cup Runner Up Award</a:t>
            </a:r>
            <a:r>
              <a:rPr lang="zh-CN" altLang="zh-CN" dirty="0">
                <a:latin typeface="微软雅黑" charset="0"/>
                <a:ea typeface="微软雅黑" charset="0"/>
              </a:rPr>
              <a:t>。</a:t>
            </a:r>
            <a:endParaRPr lang="zh-CN" altLang="en-US" dirty="0">
              <a:latin typeface="微软雅黑" charset="0"/>
              <a:ea typeface="微软雅黑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F5ADD8-9B34-A86E-62E3-A9EDA24BE2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32" y="809111"/>
            <a:ext cx="1995488" cy="2622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aitao Mao (毛海涛)">
            <a:extLst>
              <a:ext uri="{FF2B5EF4-FFF2-40B4-BE49-F238E27FC236}">
                <a16:creationId xmlns:a16="http://schemas.microsoft.com/office/drawing/2014/main" id="{82496AA2-3426-EE81-298E-280AEDB20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32" y="3821531"/>
            <a:ext cx="2147713" cy="282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4ABC39-E440-50B8-E0F2-9F250133C5CE}"/>
              </a:ext>
            </a:extLst>
          </p:cNvPr>
          <p:cNvSpPr txBox="1"/>
          <p:nvPr/>
        </p:nvSpPr>
        <p:spPr>
          <a:xfrm>
            <a:off x="3792219" y="3941675"/>
            <a:ext cx="797242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微软雅黑" charset="0"/>
                <a:ea typeface="微软雅黑" charset="0"/>
              </a:rPr>
              <a:t>毛海涛，密歇根州立大学一年级博士生，师从汤继良教授，曾以一作身份获</a:t>
            </a:r>
            <a:r>
              <a:rPr lang="en-US" altLang="zh-CN" dirty="0">
                <a:latin typeface="微软雅黑" charset="0"/>
                <a:ea typeface="微软雅黑" charset="0"/>
              </a:rPr>
              <a:t>CIKM2021 best short paper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fontAlgn="auto">
              <a:lnSpc>
                <a:spcPct val="150000"/>
              </a:lnSpc>
            </a:pPr>
            <a:endParaRPr lang="zh-CN" altLang="en-US" dirty="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71AD-6228-4537-A1B2-934F4242D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363" y="936625"/>
            <a:ext cx="12101511" cy="2133599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>
                <a:cs typeface="Calibri Light"/>
              </a:rPr>
              <a:t>Unbiased Learning &amp; Pre-training for Web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9B796-64D4-487D-BD19-488193F6B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5462" y="3544889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altLang="zh-CN" dirty="0" err="1"/>
              <a:t>Lixin</a:t>
            </a:r>
            <a:r>
              <a:rPr lang="en-US" altLang="zh-CN" dirty="0"/>
              <a:t> Zou, </a:t>
            </a:r>
            <a:r>
              <a:rPr lang="en-US" dirty="0"/>
              <a:t>Haitao Mao </a:t>
            </a:r>
          </a:p>
          <a:p>
            <a:pPr algn="l"/>
            <a:r>
              <a:rPr lang="en-US" dirty="0"/>
              <a:t>Joint work with </a:t>
            </a:r>
            <a:r>
              <a:rPr lang="en-US" dirty="0" err="1"/>
              <a:t>Xiaokai</a:t>
            </a:r>
            <a:r>
              <a:rPr lang="en-US" dirty="0"/>
              <a:t> Chu, </a:t>
            </a:r>
            <a:r>
              <a:rPr lang="en-US" altLang="zh-CN" dirty="0" err="1"/>
              <a:t>Wenwen</a:t>
            </a:r>
            <a:r>
              <a:rPr lang="en-US" altLang="zh-CN" dirty="0"/>
              <a:t> Ye, </a:t>
            </a:r>
            <a:r>
              <a:rPr lang="en-US" altLang="zh-CN" dirty="0" err="1"/>
              <a:t>Changying</a:t>
            </a:r>
            <a:r>
              <a:rPr lang="en-US" altLang="zh-CN" dirty="0"/>
              <a:t> Hao</a:t>
            </a:r>
            <a:r>
              <a:rPr lang="en-US" dirty="0"/>
              <a:t>, </a:t>
            </a:r>
            <a:r>
              <a:rPr lang="en-US" dirty="0" err="1"/>
              <a:t>Shuaiqiang</a:t>
            </a:r>
            <a:r>
              <a:rPr lang="en-US" dirty="0"/>
              <a:t> Wang, </a:t>
            </a:r>
            <a:r>
              <a:rPr lang="en-US" dirty="0" err="1"/>
              <a:t>Dawei</a:t>
            </a:r>
            <a:r>
              <a:rPr lang="en-US" dirty="0"/>
              <a:t> Yin, </a:t>
            </a:r>
            <a:r>
              <a:rPr lang="en-US" altLang="zh-CN" dirty="0" err="1"/>
              <a:t>Jiliang</a:t>
            </a:r>
            <a:r>
              <a:rPr lang="en-US" altLang="zh-CN" dirty="0"/>
              <a:t> Tang</a:t>
            </a:r>
            <a:r>
              <a:rPr lang="en-US" dirty="0"/>
              <a:t>. 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3000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D6A9DC-AC51-C93D-4465-439DB9664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Outline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05E923-CECE-306D-7EE8-C6C74E2E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7034"/>
            <a:ext cx="10515600" cy="480944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3200" dirty="0"/>
              <a:t>A brief introduction on Learning to Rank tasks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sz="3200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dirty="0"/>
              <a:t>Dataset introduction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sz="3200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dirty="0"/>
              <a:t>Task submission guidance</a:t>
            </a:r>
          </a:p>
          <a:p>
            <a:pPr marL="0" indent="0">
              <a:buNone/>
            </a:pPr>
            <a:endParaRPr lang="en-US" altLang="zh-CN" sz="3200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dirty="0"/>
              <a:t>Experiment &amp; data analysis &amp; Further discussion</a:t>
            </a:r>
          </a:p>
          <a:p>
            <a:pPr marL="0" indent="0">
              <a:buNone/>
            </a:pPr>
            <a:endParaRPr lang="en-US" altLang="zh-CN" sz="32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75753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d54e596-1358-438d-9749-e250d1ba36f8}"/>
  <p:tag name="TABLE_ENDDRAG_ORIGIN_RECT" val="822*427"/>
  <p:tag name="TABLE_ENDDRAG_RECT" val="68*108*822*40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4292,&quot;width&quot;:12960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38AC6E428B694A9AAAAF1BBA073FD7" ma:contentTypeVersion="8" ma:contentTypeDescription="Create a new document." ma:contentTypeScope="" ma:versionID="0d126ee60a3862a6771d433bda715808">
  <xsd:schema xmlns:xsd="http://www.w3.org/2001/XMLSchema" xmlns:xs="http://www.w3.org/2001/XMLSchema" xmlns:p="http://schemas.microsoft.com/office/2006/metadata/properties" xmlns:ns2="ade95b55-fb17-4b18-8591-3bcb6b85923c" xmlns:ns3="390d1c1c-e92f-4388-b4d9-dfde018a8bb1" targetNamespace="http://schemas.microsoft.com/office/2006/metadata/properties" ma:root="true" ma:fieldsID="03424ebde211c9f96b4dd66d74fa3d9b" ns2:_="" ns3:_="">
    <xsd:import namespace="ade95b55-fb17-4b18-8591-3bcb6b85923c"/>
    <xsd:import namespace="390d1c1c-e92f-4388-b4d9-dfde018a8b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e95b55-fb17-4b18-8591-3bcb6b8592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0d1c1c-e92f-4388-b4d9-dfde018a8bb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C8F872-807A-4906-B1A9-B37D52538C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e95b55-fb17-4b18-8591-3bcb6b85923c"/>
    <ds:schemaRef ds:uri="390d1c1c-e92f-4388-b4d9-dfde018a8b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87B9AB1-A60C-4FFD-9FD3-8C389C1F49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4D92CF-9375-48EA-B47D-280A6A819D53}">
  <ds:schemaRefs>
    <ds:schemaRef ds:uri="390d1c1c-e92f-4388-b4d9-dfde018a8bb1"/>
    <ds:schemaRef ds:uri="ade95b55-fb17-4b18-8591-3bcb6b85923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2230</TotalTime>
  <Words>2869</Words>
  <Application>Microsoft Macintosh PowerPoint</Application>
  <PresentationFormat>Widescreen</PresentationFormat>
  <Paragraphs>299</Paragraphs>
  <Slides>49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8" baseType="lpstr">
      <vt:lpstr>等线</vt:lpstr>
      <vt:lpstr>Heiti SC Light</vt:lpstr>
      <vt:lpstr>Hiragino Sans GB W3</vt:lpstr>
      <vt:lpstr>微软雅黑</vt:lpstr>
      <vt:lpstr>Monospaced Number</vt:lpstr>
      <vt:lpstr>宋体</vt:lpstr>
      <vt:lpstr>Songti SC</vt:lpstr>
      <vt:lpstr>SourceHanSansSC-Regular-subset109</vt:lpstr>
      <vt:lpstr>思源黑体 CN Normal</vt:lpstr>
      <vt:lpstr>思源黑体 CN Regular</vt:lpstr>
      <vt:lpstr>汉仪文黑</vt:lpstr>
      <vt:lpstr>Arial</vt:lpstr>
      <vt:lpstr>Calibri</vt:lpstr>
      <vt:lpstr>Calibri Light</vt:lpstr>
      <vt:lpstr>Cambria Math</vt:lpstr>
      <vt:lpstr>Menlo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Unbiased Learning &amp; Pre-training for Web Search</vt:lpstr>
      <vt:lpstr>Outline</vt:lpstr>
      <vt:lpstr>A brief introduction on learning to rank tasks</vt:lpstr>
      <vt:lpstr>Brief Introduction</vt:lpstr>
      <vt:lpstr>Challenge in ULTR</vt:lpstr>
      <vt:lpstr>Challenge in pre-training </vt:lpstr>
      <vt:lpstr>Dataset Introduction</vt:lpstr>
      <vt:lpstr>What we want toward an ideal dataset</vt:lpstr>
      <vt:lpstr>Practical train and evaluation prototype</vt:lpstr>
      <vt:lpstr>Dataset more like real-world scenario</vt:lpstr>
      <vt:lpstr>Dataset more like Real-world scenario</vt:lpstr>
      <vt:lpstr>Utilize more advanced techniques</vt:lpstr>
      <vt:lpstr>Tasks</vt:lpstr>
      <vt:lpstr>WSDM Cup 2023</vt:lpstr>
      <vt:lpstr>Important Timeline</vt:lpstr>
      <vt:lpstr>Prizes ($13000)</vt:lpstr>
      <vt:lpstr>Dataset – Large Scale Web Search Session Data</vt:lpstr>
      <vt:lpstr>Dataset – Expert Annotation Dataset</vt:lpstr>
      <vt:lpstr>Task 1: Unbiased Learning for Web Search</vt:lpstr>
      <vt:lpstr>Unbiased Learning Step by Step Demo</vt:lpstr>
      <vt:lpstr>Unbiased Learning Step by Step Demo</vt:lpstr>
      <vt:lpstr>Unbiased Learning Step by Step Demo</vt:lpstr>
      <vt:lpstr>Unbiased Learning Step by Step Demo</vt:lpstr>
      <vt:lpstr>Unbiased Learning Step by Step Demo</vt:lpstr>
      <vt:lpstr>Unbiased Learning Step by Step Demo</vt:lpstr>
      <vt:lpstr>Task 2: Pre-training for Web Search</vt:lpstr>
      <vt:lpstr>Task 2: Pre-training Step by Step Demo</vt:lpstr>
      <vt:lpstr>Pre-training Step by Step Demo</vt:lpstr>
      <vt:lpstr>Pre-training Step by Step Demo</vt:lpstr>
      <vt:lpstr>Pre-training Step by Step Demo</vt:lpstr>
      <vt:lpstr>Pre-training Step by Step Demo</vt:lpstr>
      <vt:lpstr>Pre-training Step by Step Demo</vt:lpstr>
      <vt:lpstr>Pre-training Step by Step Demo</vt:lpstr>
      <vt:lpstr>Discussion</vt:lpstr>
      <vt:lpstr>Experiments &amp; Data Analysis &amp; Further Discussion</vt:lpstr>
      <vt:lpstr>Primary Experiments</vt:lpstr>
      <vt:lpstr>Performance on query with different frequency</vt:lpstr>
      <vt:lpstr>Data Analysis – Expert Annotation</vt:lpstr>
      <vt:lpstr>Data Analysis – Long-tail distribution</vt:lpstr>
      <vt:lpstr>Data Analysis – click, query, displayed features</vt:lpstr>
      <vt:lpstr>Further Discussion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stable nodes leads to better generalization</dc:title>
  <dc:creator>Qiang Fu</dc:creator>
  <cp:lastModifiedBy>Microsoft Office User</cp:lastModifiedBy>
  <cp:revision>131</cp:revision>
  <dcterms:created xsi:type="dcterms:W3CDTF">2021-03-18T09:36:54Z</dcterms:created>
  <dcterms:modified xsi:type="dcterms:W3CDTF">2022-10-19T13:10:25Z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0x0101009138AC6E428B694A9AAAAF1BBA073FD7</vt:lpwstr>
  </property>
</Properties>
</file>